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df16ec3ff_0_11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df16ec3f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df16ec3ff_0_17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df16ec3f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df16ec3ff_0_20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df16ec3f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df16ec3ff_0_22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df16ec3f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df16ec3ff_0_25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4df16ec3f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df16ec3ff_0_30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df16ec3f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df16ec3ff_0_32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df16ec3f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df16ec3ff_0_34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df16ec3f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e7f7555ea_0_5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e7f7555e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중요 포인트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800"/>
              <a:t>임의의 </a:t>
            </a:r>
            <a:r>
              <a:rPr i="1" lang="ko" sz="1800"/>
              <a:t>m</a:t>
            </a:r>
            <a:r>
              <a:rPr lang="ko" sz="1800"/>
              <a:t> by </a:t>
            </a:r>
            <a:r>
              <a:rPr i="1" lang="ko" sz="1800"/>
              <a:t>n</a:t>
            </a:r>
            <a:r>
              <a:rPr lang="ko" sz="1800"/>
              <a:t> </a:t>
            </a:r>
            <a:r>
              <a:rPr i="1" lang="ko" sz="1800"/>
              <a:t>A</a:t>
            </a:r>
            <a:r>
              <a:rPr lang="ko" sz="1800"/>
              <a:t> matrix의 </a:t>
            </a:r>
            <a:r>
              <a:rPr i="1" lang="ko" sz="1800"/>
              <a:t>A</a:t>
            </a:r>
            <a:r>
              <a:rPr baseline="30000" i="1" lang="ko" sz="1800"/>
              <a:t>T</a:t>
            </a:r>
            <a:r>
              <a:rPr i="1" lang="ko" sz="1800"/>
              <a:t>A</a:t>
            </a:r>
            <a:r>
              <a:rPr lang="ko" sz="1800"/>
              <a:t> 는 </a:t>
            </a:r>
            <a:r>
              <a:rPr lang="ko" sz="1800">
                <a:solidFill>
                  <a:srgbClr val="0000FF"/>
                </a:solidFill>
              </a:rPr>
              <a:t>항상 symmetric</a:t>
            </a:r>
            <a:endParaRPr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800"/>
              <a:t>singular value 정의 :</a:t>
            </a:r>
            <a:r>
              <a:rPr lang="ko" sz="1800">
                <a:solidFill>
                  <a:srgbClr val="0000FF"/>
                </a:solidFill>
              </a:rPr>
              <a:t> </a:t>
            </a:r>
            <a:r>
              <a:rPr i="1" lang="ko" sz="1800">
                <a:solidFill>
                  <a:srgbClr val="0000FF"/>
                </a:solidFill>
              </a:rPr>
              <a:t>A</a:t>
            </a:r>
            <a:r>
              <a:rPr baseline="30000" i="1" lang="ko" sz="1800">
                <a:solidFill>
                  <a:srgbClr val="0000FF"/>
                </a:solidFill>
              </a:rPr>
              <a:t>T</a:t>
            </a:r>
            <a:r>
              <a:rPr i="1" lang="ko" sz="1800">
                <a:solidFill>
                  <a:srgbClr val="0000FF"/>
                </a:solidFill>
              </a:rPr>
              <a:t>A</a:t>
            </a:r>
            <a:r>
              <a:rPr lang="ko" sz="1800">
                <a:solidFill>
                  <a:srgbClr val="0000FF"/>
                </a:solidFill>
              </a:rPr>
              <a:t>의 eigenvalue들의 square root 값</a:t>
            </a:r>
            <a:r>
              <a:rPr lang="ko" sz="1800"/>
              <a:t>, 역시 항상 0이상; </a:t>
            </a:r>
            <a:r>
              <a:rPr i="1" lang="ko" sz="1800">
                <a:solidFill>
                  <a:srgbClr val="0000FF"/>
                </a:solidFill>
              </a:rPr>
              <a:t>A</a:t>
            </a:r>
            <a:r>
              <a:rPr lang="ko" sz="1800">
                <a:solidFill>
                  <a:srgbClr val="0000FF"/>
                </a:solidFill>
              </a:rPr>
              <a:t>의 eigenvalue가 아님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e7f7555ea_0_8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e7f7555e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constrained optimization 단원에서 배운걸 그대로 적용하여,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quadratic form의 ||</a:t>
            </a:r>
            <a:r>
              <a:rPr b="1" lang="ko" sz="1800"/>
              <a:t>x</a:t>
            </a:r>
            <a:r>
              <a:rPr lang="ko" sz="1800"/>
              <a:t>||=1 제약조건하에서의 최대값을 응용하면 ||</a:t>
            </a:r>
            <a:r>
              <a:rPr i="1" lang="ko" sz="1800"/>
              <a:t>A</a:t>
            </a:r>
            <a:r>
              <a:rPr b="1" lang="ko" sz="1800"/>
              <a:t>x</a:t>
            </a:r>
            <a:r>
              <a:rPr lang="ko" sz="1800"/>
              <a:t>||의 최대값을 쉽게 구할 수 있다.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주의해야할 점은 역시 ||</a:t>
            </a:r>
            <a:r>
              <a:rPr i="1" lang="ko" sz="1800"/>
              <a:t>A</a:t>
            </a:r>
            <a:r>
              <a:rPr b="1" lang="ko" sz="1800"/>
              <a:t>x</a:t>
            </a:r>
            <a:r>
              <a:rPr lang="ko" sz="1800"/>
              <a:t>||의 최대값은 quadratic form </a:t>
            </a:r>
            <a:r>
              <a:rPr b="1" lang="ko" sz="1800"/>
              <a:t>x</a:t>
            </a:r>
            <a:r>
              <a:rPr baseline="30000" lang="ko" sz="1800"/>
              <a:t>T</a:t>
            </a:r>
            <a:r>
              <a:rPr lang="ko" sz="1800"/>
              <a:t>(</a:t>
            </a:r>
            <a:r>
              <a:rPr i="1" lang="ko" sz="1800"/>
              <a:t>A</a:t>
            </a:r>
            <a:r>
              <a:rPr baseline="30000" i="1" lang="ko" sz="1800"/>
              <a:t>T</a:t>
            </a:r>
            <a:r>
              <a:rPr i="1" lang="ko" sz="1800"/>
              <a:t>A</a:t>
            </a:r>
            <a:r>
              <a:rPr lang="ko" sz="1800"/>
              <a:t>)</a:t>
            </a:r>
            <a:r>
              <a:rPr b="1" lang="ko" sz="1800"/>
              <a:t>x </a:t>
            </a:r>
            <a:r>
              <a:rPr lang="ko" sz="1800"/>
              <a:t>의 최대값의 square root 라는 점이다.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/>
              <a:t>A</a:t>
            </a:r>
            <a:r>
              <a:rPr baseline="30000" i="1" lang="ko" sz="1800"/>
              <a:t>T</a:t>
            </a:r>
            <a:r>
              <a:rPr i="1" lang="ko" sz="1800"/>
              <a:t>A</a:t>
            </a:r>
            <a:r>
              <a:rPr lang="ko" sz="1800"/>
              <a:t>의 eigenvector들을 살펴보니 특이한 점이 발견된다. </a:t>
            </a:r>
            <a:r>
              <a:rPr i="1" lang="ko" sz="1800"/>
              <a:t>A</a:t>
            </a:r>
            <a:r>
              <a:rPr b="1" lang="ko" sz="1800"/>
              <a:t>v</a:t>
            </a:r>
            <a:r>
              <a:rPr baseline="-25000" i="1" lang="ko" sz="1800"/>
              <a:t>i</a:t>
            </a:r>
            <a:r>
              <a:rPr i="1" lang="ko" sz="1800"/>
              <a:t> </a:t>
            </a:r>
            <a:r>
              <a:rPr lang="ko" sz="1800"/>
              <a:t>들이 orthogonal 하다…!</a:t>
            </a:r>
            <a:endParaRPr sz="1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e7f7555ea_0_13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e7f7555e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Col </a:t>
            </a:r>
            <a:r>
              <a:rPr i="1" lang="ko" sz="1800"/>
              <a:t>A</a:t>
            </a:r>
            <a:r>
              <a:rPr lang="ko" sz="1800"/>
              <a:t>에 있는 임의의 </a:t>
            </a:r>
            <a:r>
              <a:rPr b="1" lang="ko" sz="1800"/>
              <a:t>y</a:t>
            </a:r>
            <a:r>
              <a:rPr lang="ko" sz="1800"/>
              <a:t> 벡터는 </a:t>
            </a:r>
            <a:r>
              <a:rPr i="1" lang="ko" sz="1800"/>
              <a:t>A</a:t>
            </a:r>
            <a:r>
              <a:rPr b="1" lang="ko" sz="1800"/>
              <a:t>v</a:t>
            </a:r>
            <a:r>
              <a:rPr baseline="-25000" lang="ko" sz="1800"/>
              <a:t>1</a:t>
            </a:r>
            <a:r>
              <a:rPr lang="ko" sz="1800"/>
              <a:t>, … , </a:t>
            </a:r>
            <a:r>
              <a:rPr i="1" lang="ko" sz="1800"/>
              <a:t>A</a:t>
            </a:r>
            <a:r>
              <a:rPr b="1" lang="ko" sz="1800"/>
              <a:t>v</a:t>
            </a:r>
            <a:r>
              <a:rPr baseline="-25000" i="1" lang="ko" sz="1800"/>
              <a:t>r</a:t>
            </a:r>
            <a:r>
              <a:rPr lang="ko" sz="1800"/>
              <a:t> 의 linear combination으로 표현이 된다.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그리고 {</a:t>
            </a:r>
            <a:r>
              <a:rPr i="1" lang="ko" sz="1800"/>
              <a:t>A</a:t>
            </a:r>
            <a:r>
              <a:rPr b="1" lang="ko" sz="1800"/>
              <a:t>v</a:t>
            </a:r>
            <a:r>
              <a:rPr baseline="-25000" lang="ko" sz="1800"/>
              <a:t>1</a:t>
            </a:r>
            <a:r>
              <a:rPr lang="ko" sz="1800"/>
              <a:t>, … , </a:t>
            </a:r>
            <a:r>
              <a:rPr i="1" lang="ko" sz="1800"/>
              <a:t>A</a:t>
            </a:r>
            <a:r>
              <a:rPr b="1" lang="ko" sz="1800"/>
              <a:t>v</a:t>
            </a:r>
            <a:r>
              <a:rPr baseline="-25000" i="1" lang="ko" sz="1800"/>
              <a:t>r</a:t>
            </a:r>
            <a:r>
              <a:rPr lang="ko" sz="1800"/>
              <a:t>}은 linearly independent set이고, orthogonal 하다.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그러므로,  </a:t>
            </a:r>
            <a:r>
              <a:rPr lang="ko" sz="1800"/>
              <a:t>{</a:t>
            </a:r>
            <a:r>
              <a:rPr i="1" lang="ko" sz="1800"/>
              <a:t>A</a:t>
            </a:r>
            <a:r>
              <a:rPr b="1" lang="ko" sz="1800"/>
              <a:t>v</a:t>
            </a:r>
            <a:r>
              <a:rPr baseline="-25000" lang="ko" sz="1800"/>
              <a:t>1</a:t>
            </a:r>
            <a:r>
              <a:rPr lang="ko" sz="1800"/>
              <a:t>, … , </a:t>
            </a:r>
            <a:r>
              <a:rPr i="1" lang="ko" sz="1800"/>
              <a:t>A</a:t>
            </a:r>
            <a:r>
              <a:rPr b="1" lang="ko" sz="1800"/>
              <a:t>v</a:t>
            </a:r>
            <a:r>
              <a:rPr baseline="-25000" i="1" lang="ko" sz="1800"/>
              <a:t>r</a:t>
            </a:r>
            <a:r>
              <a:rPr lang="ko" sz="1800"/>
              <a:t>}은 </a:t>
            </a:r>
            <a:r>
              <a:rPr lang="ko" sz="1800"/>
              <a:t>Col </a:t>
            </a:r>
            <a:r>
              <a:rPr i="1" lang="ko" sz="1800"/>
              <a:t>A</a:t>
            </a:r>
            <a:r>
              <a:rPr lang="ko" sz="1800"/>
              <a:t>의 orthogonal basis 이며, Col </a:t>
            </a:r>
            <a:r>
              <a:rPr i="1" lang="ko" sz="1800"/>
              <a:t>A</a:t>
            </a:r>
            <a:r>
              <a:rPr lang="ko" sz="1800"/>
              <a:t>의 dimension인 rank </a:t>
            </a:r>
            <a:r>
              <a:rPr i="1" lang="ko" sz="1800"/>
              <a:t>A</a:t>
            </a:r>
            <a:r>
              <a:rPr lang="ko" sz="1800"/>
              <a:t>는 </a:t>
            </a:r>
            <a:r>
              <a:rPr i="1" lang="ko" sz="1800"/>
              <a:t>r</a:t>
            </a:r>
            <a:r>
              <a:rPr lang="ko" sz="1800"/>
              <a:t>이 된다.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/>
              <a:t>n</a:t>
            </a:r>
            <a:r>
              <a:rPr lang="ko" sz="1800"/>
              <a:t>&gt;</a:t>
            </a:r>
            <a:r>
              <a:rPr i="1" lang="ko" sz="1800"/>
              <a:t>m</a:t>
            </a:r>
            <a:r>
              <a:rPr lang="ko" sz="1800"/>
              <a:t> 인 경우엔 rank </a:t>
            </a:r>
            <a:r>
              <a:rPr i="1" lang="ko" sz="1800"/>
              <a:t>A</a:t>
            </a:r>
            <a:r>
              <a:rPr lang="ko" sz="1800"/>
              <a:t> ≤ m (한번 생각해보시길..!), 그러므로 </a:t>
            </a:r>
            <a:r>
              <a:rPr i="1" lang="ko" sz="1800"/>
              <a:t>r</a:t>
            </a:r>
            <a:r>
              <a:rPr lang="ko" sz="1800"/>
              <a:t> ≤ </a:t>
            </a:r>
            <a:r>
              <a:rPr i="1" lang="ko" sz="1800"/>
              <a:t>m</a:t>
            </a:r>
            <a:r>
              <a:rPr lang="ko" sz="1800"/>
              <a:t>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예를 들어, </a:t>
            </a:r>
            <a:r>
              <a:rPr i="1" lang="ko" sz="1800"/>
              <a:t>m</a:t>
            </a:r>
            <a:r>
              <a:rPr lang="ko" sz="1800"/>
              <a:t>=2, </a:t>
            </a:r>
            <a:r>
              <a:rPr i="1" lang="ko" sz="1800"/>
              <a:t>n</a:t>
            </a:r>
            <a:r>
              <a:rPr lang="ko" sz="1800"/>
              <a:t>=3 인경우 (예제 1번과 같이)엔 </a:t>
            </a:r>
            <a:r>
              <a:rPr i="1" lang="ko" sz="1800"/>
              <a:t>r</a:t>
            </a:r>
            <a:r>
              <a:rPr lang="ko" sz="1800"/>
              <a:t> ≤ 2, singular value는 총 3개가 있고, 그러므로 </a:t>
            </a:r>
            <a:r>
              <a:rPr lang="ko" sz="1800">
                <a:solidFill>
                  <a:srgbClr val="0000FF"/>
                </a:solidFill>
              </a:rPr>
              <a:t>최소한</a:t>
            </a:r>
            <a:r>
              <a:rPr lang="ko" sz="1800"/>
              <a:t> 1개는 무조건 0이 된다.</a:t>
            </a: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e7f7555ea_0_17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e7f7555e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orthogonal matrix는 column vector들이 orthonormal 한 관계에 있는 matrix. (강좌 5.2 Orthogonal Set 에 나온 내용)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/>
              <a:t>U</a:t>
            </a:r>
            <a:r>
              <a:rPr lang="ko" sz="1800"/>
              <a:t>와 </a:t>
            </a:r>
            <a:r>
              <a:rPr i="1" lang="ko" sz="1800"/>
              <a:t>V</a:t>
            </a:r>
            <a:r>
              <a:rPr lang="ko" sz="1800"/>
              <a:t>는 unique 하게 결정되지 않는다.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하지만 </a:t>
            </a:r>
            <a:r>
              <a:rPr lang="ko" sz="1800"/>
              <a:t>Σ의 entry들은 반드시 singular value들이여야 한다.</a:t>
            </a:r>
            <a:endParaRPr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e7f7555ea_0_20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e7f7555e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e7f7555ea_0_27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e7f7555e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Eigenspace의 dimension이 1보다 큰 경우엔, Gram-Schmidt 과정이 필요함.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df16ec3ff_0_3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df16ec3f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orthonormal basis 찾는 테크닉은 여러가지가 있을 수 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임의의 ℝ</a:t>
            </a:r>
            <a:r>
              <a:rPr baseline="30000" lang="ko"/>
              <a:t>3</a:t>
            </a:r>
            <a:r>
              <a:rPr lang="ko"/>
              <a:t> 벡터를 잡은뒤 Gram-Schmidt 과정으로 orthogonal set을 찾을 수 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이때 Gram-Schmidt 과정으로 나온 결과가 zero 벡터인 경우엔 (잡았던 임의의 벡터가 linearly dependent 하다는 의미) 다른 지점의 벡터를 잡아서 다시 수행을 해주면 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찾은 orthogonal set을 normalize를 통하여 orthonormal set으로 만들면 됨.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df16ec3ff_0_8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df16ec3f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8"/>
            <a:ext cx="4572000" cy="571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667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8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9.png"/><Relationship Id="rId4" Type="http://schemas.openxmlformats.org/officeDocument/2006/relationships/image" Target="../media/image57.gif"/><Relationship Id="rId9" Type="http://schemas.openxmlformats.org/officeDocument/2006/relationships/image" Target="../media/image61.gif"/><Relationship Id="rId5" Type="http://schemas.openxmlformats.org/officeDocument/2006/relationships/image" Target="../media/image47.gif"/><Relationship Id="rId6" Type="http://schemas.openxmlformats.org/officeDocument/2006/relationships/image" Target="../media/image48.gif"/><Relationship Id="rId7" Type="http://schemas.openxmlformats.org/officeDocument/2006/relationships/image" Target="../media/image54.gif"/><Relationship Id="rId8" Type="http://schemas.openxmlformats.org/officeDocument/2006/relationships/image" Target="../media/image5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gif"/><Relationship Id="rId4" Type="http://schemas.openxmlformats.org/officeDocument/2006/relationships/image" Target="../media/image60.gif"/><Relationship Id="rId5" Type="http://schemas.openxmlformats.org/officeDocument/2006/relationships/image" Target="../media/image64.gif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gif"/><Relationship Id="rId10" Type="http://schemas.openxmlformats.org/officeDocument/2006/relationships/image" Target="../media/image74.gif"/><Relationship Id="rId13" Type="http://schemas.openxmlformats.org/officeDocument/2006/relationships/image" Target="../media/image33.png"/><Relationship Id="rId12" Type="http://schemas.openxmlformats.org/officeDocument/2006/relationships/image" Target="../media/image7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gif"/><Relationship Id="rId4" Type="http://schemas.openxmlformats.org/officeDocument/2006/relationships/image" Target="../media/image68.gif"/><Relationship Id="rId9" Type="http://schemas.openxmlformats.org/officeDocument/2006/relationships/image" Target="../media/image63.gif"/><Relationship Id="rId5" Type="http://schemas.openxmlformats.org/officeDocument/2006/relationships/image" Target="../media/image70.gif"/><Relationship Id="rId6" Type="http://schemas.openxmlformats.org/officeDocument/2006/relationships/image" Target="../media/image67.gif"/><Relationship Id="rId7" Type="http://schemas.openxmlformats.org/officeDocument/2006/relationships/image" Target="../media/image62.gif"/><Relationship Id="rId8" Type="http://schemas.openxmlformats.org/officeDocument/2006/relationships/image" Target="../media/image6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gif"/><Relationship Id="rId4" Type="http://schemas.openxmlformats.org/officeDocument/2006/relationships/image" Target="../media/image32.gif"/><Relationship Id="rId5" Type="http://schemas.openxmlformats.org/officeDocument/2006/relationships/image" Target="../media/image76.gif"/><Relationship Id="rId6" Type="http://schemas.openxmlformats.org/officeDocument/2006/relationships/image" Target="../media/image7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7.jpg"/><Relationship Id="rId4" Type="http://schemas.openxmlformats.org/officeDocument/2006/relationships/image" Target="../media/image80.jpg"/><Relationship Id="rId5" Type="http://schemas.openxmlformats.org/officeDocument/2006/relationships/image" Target="../media/image81.jpg"/><Relationship Id="rId6" Type="http://schemas.openxmlformats.org/officeDocument/2006/relationships/image" Target="../media/image78.jpg"/><Relationship Id="rId7" Type="http://schemas.openxmlformats.org/officeDocument/2006/relationships/image" Target="../media/image8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1.gif"/><Relationship Id="rId4" Type="http://schemas.openxmlformats.org/officeDocument/2006/relationships/image" Target="../media/image1.gif"/><Relationship Id="rId5" Type="http://schemas.openxmlformats.org/officeDocument/2006/relationships/image" Target="../media/image15.gif"/><Relationship Id="rId6" Type="http://schemas.openxmlformats.org/officeDocument/2006/relationships/image" Target="../media/image4.gif"/><Relationship Id="rId7" Type="http://schemas.openxmlformats.org/officeDocument/2006/relationships/image" Target="../media/image18.gif"/><Relationship Id="rId8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gif"/><Relationship Id="rId10" Type="http://schemas.openxmlformats.org/officeDocument/2006/relationships/image" Target="../media/image17.gif"/><Relationship Id="rId13" Type="http://schemas.openxmlformats.org/officeDocument/2006/relationships/image" Target="../media/image10.jpg"/><Relationship Id="rId12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Relationship Id="rId4" Type="http://schemas.openxmlformats.org/officeDocument/2006/relationships/image" Target="../media/image8.gif"/><Relationship Id="rId9" Type="http://schemas.openxmlformats.org/officeDocument/2006/relationships/image" Target="../media/image2.gif"/><Relationship Id="rId15" Type="http://schemas.openxmlformats.org/officeDocument/2006/relationships/image" Target="../media/image16.gif"/><Relationship Id="rId14" Type="http://schemas.openxmlformats.org/officeDocument/2006/relationships/image" Target="../media/image5.gif"/><Relationship Id="rId17" Type="http://schemas.openxmlformats.org/officeDocument/2006/relationships/image" Target="../media/image20.png"/><Relationship Id="rId16" Type="http://schemas.openxmlformats.org/officeDocument/2006/relationships/image" Target="../media/image24.gif"/><Relationship Id="rId5" Type="http://schemas.openxmlformats.org/officeDocument/2006/relationships/image" Target="../media/image6.gif"/><Relationship Id="rId6" Type="http://schemas.openxmlformats.org/officeDocument/2006/relationships/image" Target="../media/image11.gif"/><Relationship Id="rId7" Type="http://schemas.openxmlformats.org/officeDocument/2006/relationships/image" Target="../media/image9.gif"/><Relationship Id="rId8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gif"/><Relationship Id="rId10" Type="http://schemas.openxmlformats.org/officeDocument/2006/relationships/image" Target="../media/image28.gif"/><Relationship Id="rId13" Type="http://schemas.openxmlformats.org/officeDocument/2006/relationships/image" Target="../media/image18.gif"/><Relationship Id="rId12" Type="http://schemas.openxmlformats.org/officeDocument/2006/relationships/image" Target="../media/image71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gif"/><Relationship Id="rId4" Type="http://schemas.openxmlformats.org/officeDocument/2006/relationships/image" Target="../media/image22.gif"/><Relationship Id="rId9" Type="http://schemas.openxmlformats.org/officeDocument/2006/relationships/image" Target="../media/image27.gif"/><Relationship Id="rId14" Type="http://schemas.openxmlformats.org/officeDocument/2006/relationships/image" Target="../media/image39.gif"/><Relationship Id="rId5" Type="http://schemas.openxmlformats.org/officeDocument/2006/relationships/image" Target="../media/image25.gif"/><Relationship Id="rId6" Type="http://schemas.openxmlformats.org/officeDocument/2006/relationships/image" Target="../media/image21.gif"/><Relationship Id="rId7" Type="http://schemas.openxmlformats.org/officeDocument/2006/relationships/image" Target="../media/image26.gif"/><Relationship Id="rId8" Type="http://schemas.openxmlformats.org/officeDocument/2006/relationships/image" Target="../media/image3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gif"/><Relationship Id="rId4" Type="http://schemas.openxmlformats.org/officeDocument/2006/relationships/image" Target="../media/image29.gif"/><Relationship Id="rId5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gif"/><Relationship Id="rId4" Type="http://schemas.openxmlformats.org/officeDocument/2006/relationships/image" Target="../media/image40.gif"/><Relationship Id="rId5" Type="http://schemas.openxmlformats.org/officeDocument/2006/relationships/image" Target="../media/image35.gif"/><Relationship Id="rId6" Type="http://schemas.openxmlformats.org/officeDocument/2006/relationships/image" Target="../media/image37.gif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gif"/><Relationship Id="rId10" Type="http://schemas.openxmlformats.org/officeDocument/2006/relationships/image" Target="../media/image45.gif"/><Relationship Id="rId13" Type="http://schemas.openxmlformats.org/officeDocument/2006/relationships/image" Target="../media/image51.gif"/><Relationship Id="rId12" Type="http://schemas.openxmlformats.org/officeDocument/2006/relationships/image" Target="../media/image49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36.gif"/><Relationship Id="rId9" Type="http://schemas.openxmlformats.org/officeDocument/2006/relationships/image" Target="../media/image44.gif"/><Relationship Id="rId5" Type="http://schemas.openxmlformats.org/officeDocument/2006/relationships/image" Target="../media/image41.gif"/><Relationship Id="rId6" Type="http://schemas.openxmlformats.org/officeDocument/2006/relationships/image" Target="../media/image31.gif"/><Relationship Id="rId7" Type="http://schemas.openxmlformats.org/officeDocument/2006/relationships/image" Target="../media/image42.gif"/><Relationship Id="rId8" Type="http://schemas.openxmlformats.org/officeDocument/2006/relationships/image" Target="../media/image43.gif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gif"/><Relationship Id="rId10" Type="http://schemas.openxmlformats.org/officeDocument/2006/relationships/image" Target="../media/image75.gif"/><Relationship Id="rId13" Type="http://schemas.openxmlformats.org/officeDocument/2006/relationships/image" Target="../media/image56.gif"/><Relationship Id="rId12" Type="http://schemas.openxmlformats.org/officeDocument/2006/relationships/image" Target="../media/image5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gif"/><Relationship Id="rId4" Type="http://schemas.openxmlformats.org/officeDocument/2006/relationships/image" Target="../media/image52.gif"/><Relationship Id="rId9" Type="http://schemas.openxmlformats.org/officeDocument/2006/relationships/image" Target="../media/image50.gif"/><Relationship Id="rId5" Type="http://schemas.openxmlformats.org/officeDocument/2006/relationships/image" Target="../media/image48.gif"/><Relationship Id="rId6" Type="http://schemas.openxmlformats.org/officeDocument/2006/relationships/image" Target="../media/image47.gif"/><Relationship Id="rId7" Type="http://schemas.openxmlformats.org/officeDocument/2006/relationships/image" Target="../media/image59.gif"/><Relationship Id="rId8" Type="http://schemas.openxmlformats.org/officeDocument/2006/relationships/image" Target="../media/image5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970319"/>
            <a:ext cx="85206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Symmetric Matrices and Quadratic Forms</a:t>
            </a:r>
            <a:endParaRPr sz="3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B6D7A8"/>
                </a:solidFill>
              </a:rPr>
              <a:t>6.4 The Singular Value Decomposition</a:t>
            </a:r>
            <a:endParaRPr baseline="30000" i="1" sz="2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627812"/>
            <a:ext cx="85206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rgbClr val="ADADAD"/>
                </a:solidFill>
              </a:rPr>
              <a:t>Bumhee Cho</a:t>
            </a:r>
            <a:endParaRPr i="1" sz="2800">
              <a:solidFill>
                <a:srgbClr val="ADADAD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900" y="1415050"/>
            <a:ext cx="7212200" cy="28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71" name="Google Shape;371;p22"/>
          <p:cNvGrpSpPr/>
          <p:nvPr/>
        </p:nvGrpSpPr>
        <p:grpSpPr>
          <a:xfrm>
            <a:off x="1559325" y="977250"/>
            <a:ext cx="2002950" cy="1853600"/>
            <a:chOff x="1559325" y="977250"/>
            <a:chExt cx="2002950" cy="1853600"/>
          </a:xfrm>
        </p:grpSpPr>
        <p:sp>
          <p:nvSpPr>
            <p:cNvPr id="372" name="Google Shape;372;p22"/>
            <p:cNvSpPr txBox="1"/>
            <p:nvPr/>
          </p:nvSpPr>
          <p:spPr>
            <a:xfrm>
              <a:off x="2847975" y="977250"/>
              <a:ext cx="71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373" name="Google Shape;373;p22"/>
            <p:cNvSpPr txBox="1"/>
            <p:nvPr/>
          </p:nvSpPr>
          <p:spPr>
            <a:xfrm>
              <a:off x="2463150" y="1392525"/>
              <a:ext cx="71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374" name="Google Shape;374;p22"/>
            <p:cNvSpPr txBox="1"/>
            <p:nvPr/>
          </p:nvSpPr>
          <p:spPr>
            <a:xfrm rot="-2700000">
              <a:off x="1853632" y="1780388"/>
              <a:ext cx="868893" cy="3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/>
            </a:p>
          </p:txBody>
        </p:sp>
        <p:sp>
          <p:nvSpPr>
            <p:cNvPr id="375" name="Google Shape;375;p22"/>
            <p:cNvSpPr txBox="1"/>
            <p:nvPr/>
          </p:nvSpPr>
          <p:spPr>
            <a:xfrm>
              <a:off x="1559325" y="2282150"/>
              <a:ext cx="71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i="1"/>
            </a:p>
          </p:txBody>
        </p:sp>
      </p:grpSp>
      <p:sp>
        <p:nvSpPr>
          <p:cNvPr id="376" name="Google Shape;376;p22"/>
          <p:cNvSpPr txBox="1"/>
          <p:nvPr/>
        </p:nvSpPr>
        <p:spPr>
          <a:xfrm>
            <a:off x="1037350" y="2664450"/>
            <a:ext cx="71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i="1"/>
          </a:p>
        </p:txBody>
      </p:sp>
      <p:grpSp>
        <p:nvGrpSpPr>
          <p:cNvPr id="377" name="Google Shape;377;p22"/>
          <p:cNvGrpSpPr/>
          <p:nvPr/>
        </p:nvGrpSpPr>
        <p:grpSpPr>
          <a:xfrm>
            <a:off x="1559325" y="2988925"/>
            <a:ext cx="1877600" cy="1733775"/>
            <a:chOff x="1559325" y="2988925"/>
            <a:chExt cx="1877600" cy="1733775"/>
          </a:xfrm>
        </p:grpSpPr>
        <p:sp>
          <p:nvSpPr>
            <p:cNvPr id="378" name="Google Shape;378;p22"/>
            <p:cNvSpPr txBox="1"/>
            <p:nvPr/>
          </p:nvSpPr>
          <p:spPr>
            <a:xfrm>
              <a:off x="1559325" y="2988925"/>
              <a:ext cx="71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+1</a:t>
              </a:r>
              <a:endParaRPr/>
            </a:p>
          </p:txBody>
        </p:sp>
        <p:sp>
          <p:nvSpPr>
            <p:cNvPr id="379" name="Google Shape;379;p22"/>
            <p:cNvSpPr txBox="1"/>
            <p:nvPr/>
          </p:nvSpPr>
          <p:spPr>
            <a:xfrm rot="2700000">
              <a:off x="2125157" y="3559338"/>
              <a:ext cx="868893" cy="3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/>
            </a:p>
          </p:txBody>
        </p:sp>
        <p:sp>
          <p:nvSpPr>
            <p:cNvPr id="380" name="Google Shape;380;p22"/>
            <p:cNvSpPr txBox="1"/>
            <p:nvPr/>
          </p:nvSpPr>
          <p:spPr>
            <a:xfrm>
              <a:off x="2722625" y="4174000"/>
              <a:ext cx="71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/>
            </a:p>
          </p:txBody>
        </p:sp>
      </p:grpSp>
      <p:sp>
        <p:nvSpPr>
          <p:cNvPr id="381" name="Google Shape;381;p22"/>
          <p:cNvSpPr txBox="1"/>
          <p:nvPr/>
        </p:nvSpPr>
        <p:spPr>
          <a:xfrm>
            <a:off x="1865225" y="137150"/>
            <a:ext cx="845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ℝ</a:t>
            </a:r>
            <a:r>
              <a:rPr baseline="30000" i="1" lang="ko" sz="18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>
              <a:solidFill>
                <a:srgbClr val="C9DAF8"/>
              </a:solidFill>
            </a:endParaRPr>
          </a:p>
        </p:txBody>
      </p:sp>
      <p:sp>
        <p:nvSpPr>
          <p:cNvPr id="382" name="Google Shape;382;p22"/>
          <p:cNvSpPr txBox="1"/>
          <p:nvPr/>
        </p:nvSpPr>
        <p:spPr>
          <a:xfrm>
            <a:off x="6239125" y="175250"/>
            <a:ext cx="845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ℝ</a:t>
            </a:r>
            <a:r>
              <a:rPr baseline="30000" i="1"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>
              <a:solidFill>
                <a:srgbClr val="DD7E6B"/>
              </a:solidFill>
            </a:endParaRPr>
          </a:p>
        </p:txBody>
      </p:sp>
      <p:grpSp>
        <p:nvGrpSpPr>
          <p:cNvPr id="383" name="Google Shape;383;p22"/>
          <p:cNvGrpSpPr/>
          <p:nvPr/>
        </p:nvGrpSpPr>
        <p:grpSpPr>
          <a:xfrm>
            <a:off x="1373500" y="852800"/>
            <a:ext cx="1704350" cy="1588200"/>
            <a:chOff x="1373500" y="852800"/>
            <a:chExt cx="1704350" cy="1588200"/>
          </a:xfrm>
        </p:grpSpPr>
        <p:cxnSp>
          <p:nvCxnSpPr>
            <p:cNvPr id="384" name="Google Shape;384;p22"/>
            <p:cNvCxnSpPr/>
            <p:nvPr/>
          </p:nvCxnSpPr>
          <p:spPr>
            <a:xfrm flipH="1">
              <a:off x="1489350" y="852800"/>
              <a:ext cx="1588500" cy="1588200"/>
            </a:xfrm>
            <a:prstGeom prst="straightConnector1">
              <a:avLst/>
            </a:prstGeom>
            <a:noFill/>
            <a:ln cap="flat" cmpd="sng" w="19050">
              <a:solidFill>
                <a:srgbClr val="C9DAF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" name="Google Shape;385;p22"/>
            <p:cNvSpPr txBox="1"/>
            <p:nvPr/>
          </p:nvSpPr>
          <p:spPr>
            <a:xfrm>
              <a:off x="1373500" y="1143000"/>
              <a:ext cx="9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Row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solidFill>
                  <a:srgbClr val="F1C232"/>
                </a:solidFill>
              </a:endParaRPr>
            </a:p>
          </p:txBody>
        </p:sp>
      </p:grpSp>
      <p:grpSp>
        <p:nvGrpSpPr>
          <p:cNvPr id="386" name="Google Shape;386;p22"/>
          <p:cNvGrpSpPr/>
          <p:nvPr/>
        </p:nvGrpSpPr>
        <p:grpSpPr>
          <a:xfrm>
            <a:off x="1176450" y="3304800"/>
            <a:ext cx="1814425" cy="1501500"/>
            <a:chOff x="1176450" y="3304800"/>
            <a:chExt cx="1814425" cy="1501500"/>
          </a:xfrm>
        </p:grpSpPr>
        <p:cxnSp>
          <p:nvCxnSpPr>
            <p:cNvPr id="387" name="Google Shape;387;p22"/>
            <p:cNvCxnSpPr/>
            <p:nvPr/>
          </p:nvCxnSpPr>
          <p:spPr>
            <a:xfrm rot="10800000">
              <a:off x="1489375" y="3304800"/>
              <a:ext cx="1501500" cy="1501500"/>
            </a:xfrm>
            <a:prstGeom prst="straightConnector1">
              <a:avLst/>
            </a:prstGeom>
            <a:noFill/>
            <a:ln cap="flat" cmpd="sng" w="19050">
              <a:solidFill>
                <a:srgbClr val="C9DAF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8" name="Google Shape;388;p22"/>
            <p:cNvSpPr txBox="1"/>
            <p:nvPr/>
          </p:nvSpPr>
          <p:spPr>
            <a:xfrm>
              <a:off x="1176450" y="4044300"/>
              <a:ext cx="9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Nul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solidFill>
                  <a:srgbClr val="F1C232"/>
                </a:solidFill>
              </a:endParaRPr>
            </a:p>
          </p:txBody>
        </p:sp>
      </p:grpSp>
      <p:sp>
        <p:nvSpPr>
          <p:cNvPr id="389" name="Google Shape;389;p22"/>
          <p:cNvSpPr txBox="1"/>
          <p:nvPr/>
        </p:nvSpPr>
        <p:spPr>
          <a:xfrm>
            <a:off x="6642225" y="2664450"/>
            <a:ext cx="71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i="1"/>
          </a:p>
        </p:txBody>
      </p:sp>
      <p:sp>
        <p:nvSpPr>
          <p:cNvPr id="390" name="Google Shape;390;p22"/>
          <p:cNvSpPr txBox="1"/>
          <p:nvPr/>
        </p:nvSpPr>
        <p:spPr>
          <a:xfrm>
            <a:off x="5058825" y="977250"/>
            <a:ext cx="71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5408275" y="1392525"/>
            <a:ext cx="71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solidFill>
                <a:srgbClr val="FFF2CC"/>
              </a:solidFill>
            </a:endParaRPr>
          </a:p>
        </p:txBody>
      </p:sp>
      <p:grpSp>
        <p:nvGrpSpPr>
          <p:cNvPr id="392" name="Google Shape;392;p22"/>
          <p:cNvGrpSpPr/>
          <p:nvPr/>
        </p:nvGrpSpPr>
        <p:grpSpPr>
          <a:xfrm>
            <a:off x="5454800" y="785400"/>
            <a:ext cx="2813225" cy="1673400"/>
            <a:chOff x="5454800" y="785400"/>
            <a:chExt cx="2813225" cy="1673400"/>
          </a:xfrm>
        </p:grpSpPr>
        <p:cxnSp>
          <p:nvCxnSpPr>
            <p:cNvPr id="393" name="Google Shape;393;p22"/>
            <p:cNvCxnSpPr/>
            <p:nvPr/>
          </p:nvCxnSpPr>
          <p:spPr>
            <a:xfrm rot="10800000">
              <a:off x="5454800" y="785400"/>
              <a:ext cx="1673400" cy="1673400"/>
            </a:xfrm>
            <a:prstGeom prst="straightConnector1">
              <a:avLst/>
            </a:prstGeom>
            <a:noFill/>
            <a:ln cap="flat" cmpd="sng" w="19050">
              <a:solidFill>
                <a:srgbClr val="DD7E6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" name="Google Shape;394;p22"/>
            <p:cNvSpPr txBox="1"/>
            <p:nvPr/>
          </p:nvSpPr>
          <p:spPr>
            <a:xfrm>
              <a:off x="6239125" y="1089675"/>
              <a:ext cx="2028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Row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endParaRPr baseline="30000" i="1">
                <a:solidFill>
                  <a:srgbClr val="F1C232"/>
                </a:solidFill>
              </a:endParaRPr>
            </a:p>
          </p:txBody>
        </p:sp>
      </p:grpSp>
      <p:grpSp>
        <p:nvGrpSpPr>
          <p:cNvPr id="395" name="Google Shape;395;p22"/>
          <p:cNvGrpSpPr/>
          <p:nvPr/>
        </p:nvGrpSpPr>
        <p:grpSpPr>
          <a:xfrm>
            <a:off x="5136250" y="2988925"/>
            <a:ext cx="1700625" cy="1543275"/>
            <a:chOff x="5136250" y="2988925"/>
            <a:chExt cx="1700625" cy="1543275"/>
          </a:xfrm>
        </p:grpSpPr>
        <p:sp>
          <p:nvSpPr>
            <p:cNvPr id="396" name="Google Shape;396;p22"/>
            <p:cNvSpPr txBox="1"/>
            <p:nvPr/>
          </p:nvSpPr>
          <p:spPr>
            <a:xfrm>
              <a:off x="6122575" y="2988925"/>
              <a:ext cx="71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+1</a:t>
              </a:r>
              <a:endParaRPr/>
            </a:p>
          </p:txBody>
        </p:sp>
        <p:sp>
          <p:nvSpPr>
            <p:cNvPr id="397" name="Google Shape;397;p22"/>
            <p:cNvSpPr txBox="1"/>
            <p:nvPr/>
          </p:nvSpPr>
          <p:spPr>
            <a:xfrm>
              <a:off x="5136250" y="3983500"/>
              <a:ext cx="71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398" name="Google Shape;398;p22"/>
            <p:cNvSpPr txBox="1"/>
            <p:nvPr/>
          </p:nvSpPr>
          <p:spPr>
            <a:xfrm rot="-2700000">
              <a:off x="5467407" y="3492988"/>
              <a:ext cx="868893" cy="3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/>
            </a:p>
          </p:txBody>
        </p:sp>
      </p:grpSp>
      <p:grpSp>
        <p:nvGrpSpPr>
          <p:cNvPr id="399" name="Google Shape;399;p22"/>
          <p:cNvGrpSpPr/>
          <p:nvPr/>
        </p:nvGrpSpPr>
        <p:grpSpPr>
          <a:xfrm>
            <a:off x="5496275" y="3257850"/>
            <a:ext cx="1851225" cy="1464900"/>
            <a:chOff x="5496275" y="3257850"/>
            <a:chExt cx="1851225" cy="1464900"/>
          </a:xfrm>
        </p:grpSpPr>
        <p:cxnSp>
          <p:nvCxnSpPr>
            <p:cNvPr id="400" name="Google Shape;400;p22"/>
            <p:cNvCxnSpPr/>
            <p:nvPr/>
          </p:nvCxnSpPr>
          <p:spPr>
            <a:xfrm flipH="1">
              <a:off x="5496275" y="3257850"/>
              <a:ext cx="1464900" cy="1464900"/>
            </a:xfrm>
            <a:prstGeom prst="straightConnector1">
              <a:avLst/>
            </a:prstGeom>
            <a:noFill/>
            <a:ln cap="flat" cmpd="sng" w="19050">
              <a:solidFill>
                <a:srgbClr val="DD7E6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1" name="Google Shape;401;p22"/>
            <p:cNvSpPr txBox="1"/>
            <p:nvPr/>
          </p:nvSpPr>
          <p:spPr>
            <a:xfrm>
              <a:off x="6398900" y="4044300"/>
              <a:ext cx="9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Nul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endParaRPr baseline="30000" i="1">
                <a:solidFill>
                  <a:srgbClr val="F1C232"/>
                </a:solidFill>
              </a:endParaRPr>
            </a:p>
          </p:txBody>
        </p:sp>
      </p:grpSp>
      <p:sp>
        <p:nvSpPr>
          <p:cNvPr id="402" name="Google Shape;402;p22"/>
          <p:cNvSpPr txBox="1"/>
          <p:nvPr/>
        </p:nvSpPr>
        <p:spPr>
          <a:xfrm>
            <a:off x="3316138" y="304100"/>
            <a:ext cx="2028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multiplication by </a:t>
            </a:r>
            <a:r>
              <a:rPr i="1"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403" name="Google Shape;403;p22"/>
          <p:cNvCxnSpPr/>
          <p:nvPr/>
        </p:nvCxnSpPr>
        <p:spPr>
          <a:xfrm>
            <a:off x="3434725" y="1251575"/>
            <a:ext cx="16632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22"/>
          <p:cNvCxnSpPr/>
          <p:nvPr/>
        </p:nvCxnSpPr>
        <p:spPr>
          <a:xfrm flipH="1" rot="10800000">
            <a:off x="3457575" y="1718425"/>
            <a:ext cx="1667100" cy="180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5" name="Google Shape;405;p22"/>
          <p:cNvGrpSpPr/>
          <p:nvPr/>
        </p:nvGrpSpPr>
        <p:grpSpPr>
          <a:xfrm>
            <a:off x="3434725" y="1525938"/>
            <a:ext cx="3459300" cy="1278237"/>
            <a:chOff x="3434725" y="1525938"/>
            <a:chExt cx="3459300" cy="1278237"/>
          </a:xfrm>
        </p:grpSpPr>
        <p:sp>
          <p:nvSpPr>
            <p:cNvPr id="406" name="Google Shape;406;p22"/>
            <p:cNvSpPr txBox="1"/>
            <p:nvPr/>
          </p:nvSpPr>
          <p:spPr>
            <a:xfrm>
              <a:off x="6179725" y="2255475"/>
              <a:ext cx="71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σ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i="1">
                <a:solidFill>
                  <a:srgbClr val="FFF2CC"/>
                </a:solidFill>
              </a:endParaRPr>
            </a:p>
          </p:txBody>
        </p:sp>
        <p:sp>
          <p:nvSpPr>
            <p:cNvPr id="407" name="Google Shape;407;p22"/>
            <p:cNvSpPr txBox="1"/>
            <p:nvPr/>
          </p:nvSpPr>
          <p:spPr>
            <a:xfrm rot="2700000">
              <a:off x="5773232" y="1780388"/>
              <a:ext cx="868893" cy="3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/>
            </a:p>
          </p:txBody>
        </p:sp>
        <p:cxnSp>
          <p:nvCxnSpPr>
            <p:cNvPr id="408" name="Google Shape;408;p22"/>
            <p:cNvCxnSpPr/>
            <p:nvPr/>
          </p:nvCxnSpPr>
          <p:spPr>
            <a:xfrm>
              <a:off x="3434725" y="2529825"/>
              <a:ext cx="1663200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9" name="Google Shape;409;p22"/>
            <p:cNvSpPr txBox="1"/>
            <p:nvPr/>
          </p:nvSpPr>
          <p:spPr>
            <a:xfrm rot="-5400000">
              <a:off x="3732053" y="1972684"/>
              <a:ext cx="868800" cy="3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/>
            </a:p>
          </p:txBody>
        </p:sp>
      </p:grpSp>
      <p:grpSp>
        <p:nvGrpSpPr>
          <p:cNvPr id="410" name="Google Shape;410;p22"/>
          <p:cNvGrpSpPr/>
          <p:nvPr/>
        </p:nvGrpSpPr>
        <p:grpSpPr>
          <a:xfrm>
            <a:off x="2171700" y="2886075"/>
            <a:ext cx="4657725" cy="1234450"/>
            <a:chOff x="2171700" y="2886075"/>
            <a:chExt cx="4657725" cy="1234450"/>
          </a:xfrm>
        </p:grpSpPr>
        <p:sp>
          <p:nvSpPr>
            <p:cNvPr id="411" name="Google Shape;411;p22"/>
            <p:cNvSpPr/>
            <p:nvPr/>
          </p:nvSpPr>
          <p:spPr>
            <a:xfrm>
              <a:off x="2171700" y="3177550"/>
              <a:ext cx="1108700" cy="942975"/>
            </a:xfrm>
            <a:custGeom>
              <a:rect b="b" l="l" r="r" t="t"/>
              <a:pathLst>
                <a:path extrusionOk="0" h="37719" w="44348">
                  <a:moveTo>
                    <a:pt x="0" y="0"/>
                  </a:moveTo>
                  <a:cubicBezTo>
                    <a:pt x="4648" y="1257"/>
                    <a:pt x="20498" y="1257"/>
                    <a:pt x="27889" y="7543"/>
                  </a:cubicBezTo>
                  <a:cubicBezTo>
                    <a:pt x="35280" y="13830"/>
                    <a:pt x="41605" y="32690"/>
                    <a:pt x="44348" y="37719"/>
                  </a:cubicBezTo>
                </a:path>
              </a:pathLst>
            </a:custGeom>
            <a:noFill/>
            <a:ln cap="flat" cmpd="sng" w="9525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2" name="Google Shape;412;p22"/>
            <p:cNvSpPr/>
            <p:nvPr/>
          </p:nvSpPr>
          <p:spPr>
            <a:xfrm>
              <a:off x="2920375" y="2886075"/>
              <a:ext cx="3909050" cy="520075"/>
            </a:xfrm>
            <a:custGeom>
              <a:rect b="b" l="l" r="r" t="t"/>
              <a:pathLst>
                <a:path extrusionOk="0" h="20803" w="156362">
                  <a:moveTo>
                    <a:pt x="0" y="20803"/>
                  </a:moveTo>
                  <a:cubicBezTo>
                    <a:pt x="15040" y="14354"/>
                    <a:pt x="32078" y="14265"/>
                    <a:pt x="48234" y="11659"/>
                  </a:cubicBezTo>
                  <a:cubicBezTo>
                    <a:pt x="84023" y="5887"/>
                    <a:pt x="120110" y="0"/>
                    <a:pt x="156362" y="0"/>
                  </a:cubicBezTo>
                </a:path>
              </a:pathLst>
            </a:custGeom>
            <a:noFill/>
            <a:ln cap="flat" cmpd="sng" w="9525">
              <a:solidFill>
                <a:srgbClr val="FFF2CC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3"/>
          <p:cNvGrpSpPr/>
          <p:nvPr/>
        </p:nvGrpSpPr>
        <p:grpSpPr>
          <a:xfrm>
            <a:off x="857225" y="2165975"/>
            <a:ext cx="2968174" cy="2868950"/>
            <a:chOff x="857225" y="2165975"/>
            <a:chExt cx="2968174" cy="2868950"/>
          </a:xfrm>
        </p:grpSpPr>
        <p:pic>
          <p:nvPicPr>
            <p:cNvPr id="418" name="Google Shape;418;p23"/>
            <p:cNvPicPr preferRelativeResize="0"/>
            <p:nvPr/>
          </p:nvPicPr>
          <p:blipFill rotWithShape="1">
            <a:blip r:embed="rId3">
              <a:alphaModFix/>
            </a:blip>
            <a:srcRect b="7830" l="18408" r="17092" t="9044"/>
            <a:stretch/>
          </p:blipFill>
          <p:spPr>
            <a:xfrm>
              <a:off x="857225" y="2165975"/>
              <a:ext cx="2968174" cy="286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23"/>
            <p:cNvSpPr txBox="1"/>
            <p:nvPr/>
          </p:nvSpPr>
          <p:spPr>
            <a:xfrm>
              <a:off x="2790825" y="3840475"/>
              <a:ext cx="71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420" name="Google Shape;420;p23"/>
            <p:cNvSpPr txBox="1"/>
            <p:nvPr/>
          </p:nvSpPr>
          <p:spPr>
            <a:xfrm>
              <a:off x="2486950" y="2501225"/>
              <a:ext cx="71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</p:grpSp>
      <p:sp>
        <p:nvSpPr>
          <p:cNvPr id="421" name="Google Shape;421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22" name="Google Shape;4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949" y="498975"/>
            <a:ext cx="1319784" cy="102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0775" y="313755"/>
            <a:ext cx="2199544" cy="63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8375" y="1185188"/>
            <a:ext cx="1572768" cy="341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23"/>
          <p:cNvGrpSpPr/>
          <p:nvPr/>
        </p:nvGrpSpPr>
        <p:grpSpPr>
          <a:xfrm>
            <a:off x="6148950" y="148075"/>
            <a:ext cx="2362226" cy="1027950"/>
            <a:chOff x="6148950" y="148075"/>
            <a:chExt cx="2362226" cy="1027950"/>
          </a:xfrm>
        </p:grpSpPr>
        <p:pic>
          <p:nvPicPr>
            <p:cNvPr id="426" name="Google Shape;426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82250" y="148075"/>
              <a:ext cx="1228926" cy="102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8950" y="148075"/>
              <a:ext cx="1038109" cy="1027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8" name="Google Shape;42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6368" y="148079"/>
            <a:ext cx="1167384" cy="102794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3"/>
          <p:cNvSpPr txBox="1"/>
          <p:nvPr/>
        </p:nvSpPr>
        <p:spPr>
          <a:xfrm>
            <a:off x="4322996" y="1143025"/>
            <a:ext cx="1420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/>
          </a:p>
        </p:txBody>
      </p:sp>
      <p:grpSp>
        <p:nvGrpSpPr>
          <p:cNvPr id="430" name="Google Shape;430;p23"/>
          <p:cNvGrpSpPr/>
          <p:nvPr/>
        </p:nvGrpSpPr>
        <p:grpSpPr>
          <a:xfrm>
            <a:off x="1094425" y="2323150"/>
            <a:ext cx="3095425" cy="3086100"/>
            <a:chOff x="1094425" y="2323150"/>
            <a:chExt cx="3095425" cy="3086100"/>
          </a:xfrm>
        </p:grpSpPr>
        <p:cxnSp>
          <p:nvCxnSpPr>
            <p:cNvPr id="431" name="Google Shape;431;p23"/>
            <p:cNvCxnSpPr/>
            <p:nvPr/>
          </p:nvCxnSpPr>
          <p:spPr>
            <a:xfrm>
              <a:off x="1094425" y="2323150"/>
              <a:ext cx="2537400" cy="2537400"/>
            </a:xfrm>
            <a:prstGeom prst="straightConnector1">
              <a:avLst/>
            </a:prstGeom>
            <a:noFill/>
            <a:ln cap="flat" cmpd="sng" w="19050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2" name="Google Shape;432;p23"/>
            <p:cNvSpPr txBox="1"/>
            <p:nvPr/>
          </p:nvSpPr>
          <p:spPr>
            <a:xfrm>
              <a:off x="3241250" y="4860550"/>
              <a:ext cx="9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6D9EE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Row </a:t>
              </a:r>
              <a:r>
                <a:rPr i="1" lang="ko" sz="1800">
                  <a:solidFill>
                    <a:srgbClr val="6D9EE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solidFill>
                  <a:srgbClr val="6D9EEB"/>
                </a:solidFill>
              </a:endParaRPr>
            </a:p>
          </p:txBody>
        </p:sp>
      </p:grpSp>
      <p:grpSp>
        <p:nvGrpSpPr>
          <p:cNvPr id="433" name="Google Shape;433;p23"/>
          <p:cNvGrpSpPr/>
          <p:nvPr/>
        </p:nvGrpSpPr>
        <p:grpSpPr>
          <a:xfrm>
            <a:off x="1141050" y="1952525"/>
            <a:ext cx="2932575" cy="2880425"/>
            <a:chOff x="1141050" y="1952525"/>
            <a:chExt cx="2932575" cy="2880425"/>
          </a:xfrm>
        </p:grpSpPr>
        <p:cxnSp>
          <p:nvCxnSpPr>
            <p:cNvPr id="434" name="Google Shape;434;p23"/>
            <p:cNvCxnSpPr/>
            <p:nvPr/>
          </p:nvCxnSpPr>
          <p:spPr>
            <a:xfrm flipH="1">
              <a:off x="1141050" y="2435650"/>
              <a:ext cx="2397600" cy="2397300"/>
            </a:xfrm>
            <a:prstGeom prst="straightConnector1">
              <a:avLst/>
            </a:prstGeom>
            <a:noFill/>
            <a:ln cap="flat" cmpd="sng" w="19050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5" name="Google Shape;435;p23"/>
            <p:cNvSpPr txBox="1"/>
            <p:nvPr/>
          </p:nvSpPr>
          <p:spPr>
            <a:xfrm>
              <a:off x="3125025" y="1952525"/>
              <a:ext cx="9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E0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Nul </a:t>
              </a:r>
              <a:r>
                <a:rPr i="1" lang="ko" sz="1800">
                  <a:solidFill>
                    <a:srgbClr val="E066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solidFill>
                  <a:srgbClr val="E06666"/>
                </a:solidFill>
              </a:endParaRPr>
            </a:p>
          </p:txBody>
        </p:sp>
      </p:grpSp>
      <p:pic>
        <p:nvPicPr>
          <p:cNvPr id="436" name="Google Shape;436;p23"/>
          <p:cNvPicPr preferRelativeResize="0"/>
          <p:nvPr/>
        </p:nvPicPr>
        <p:blipFill rotWithShape="1">
          <a:blip r:embed="rId10">
            <a:alphaModFix/>
          </a:blip>
          <a:srcRect b="5252" l="5511" r="5019" t="7647"/>
          <a:stretch/>
        </p:blipFill>
        <p:spPr>
          <a:xfrm>
            <a:off x="4756338" y="2238438"/>
            <a:ext cx="3823325" cy="279172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 txBox="1"/>
          <p:nvPr/>
        </p:nvSpPr>
        <p:spPr>
          <a:xfrm>
            <a:off x="5279150" y="1745600"/>
            <a:ext cx="2777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(Col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⊥</a:t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3291850" y="3280400"/>
            <a:ext cx="1908800" cy="860300"/>
            <a:chOff x="3291850" y="3280400"/>
            <a:chExt cx="1908800" cy="860300"/>
          </a:xfrm>
        </p:grpSpPr>
        <p:sp>
          <p:nvSpPr>
            <p:cNvPr id="439" name="Google Shape;439;p23"/>
            <p:cNvSpPr/>
            <p:nvPr/>
          </p:nvSpPr>
          <p:spPr>
            <a:xfrm>
              <a:off x="3291850" y="3280400"/>
              <a:ext cx="1908800" cy="860300"/>
            </a:xfrm>
            <a:custGeom>
              <a:rect b="b" l="l" r="r" t="t"/>
              <a:pathLst>
                <a:path extrusionOk="0" h="34412" w="76352">
                  <a:moveTo>
                    <a:pt x="0" y="33376"/>
                  </a:moveTo>
                  <a:cubicBezTo>
                    <a:pt x="20792" y="37156"/>
                    <a:pt x="44802" y="29760"/>
                    <a:pt x="61036" y="16231"/>
                  </a:cubicBezTo>
                  <a:cubicBezTo>
                    <a:pt x="66750" y="11469"/>
                    <a:pt x="73590" y="6907"/>
                    <a:pt x="76352" y="0"/>
                  </a:cubicBezTo>
                </a:path>
              </a:pathLst>
            </a:custGeom>
            <a:noFill/>
            <a:ln cap="flat" cmpd="sng" w="19050">
              <a:solidFill>
                <a:srgbClr val="DD7E6B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440" name="Google Shape;440;p23"/>
            <p:cNvSpPr txBox="1"/>
            <p:nvPr/>
          </p:nvSpPr>
          <p:spPr>
            <a:xfrm>
              <a:off x="4158225" y="3508050"/>
              <a:ext cx="4521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>
                <a:solidFill>
                  <a:srgbClr val="DD7E6B"/>
                </a:solidFill>
              </a:endParaRPr>
            </a:p>
          </p:txBody>
        </p:sp>
      </p:grpSp>
      <p:sp>
        <p:nvSpPr>
          <p:cNvPr id="441" name="Google Shape;441;p23"/>
          <p:cNvSpPr/>
          <p:nvPr/>
        </p:nvSpPr>
        <p:spPr>
          <a:xfrm>
            <a:off x="0" y="0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3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7" name="Google Shape;447;p24"/>
          <p:cNvSpPr txBox="1"/>
          <p:nvPr/>
        </p:nvSpPr>
        <p:spPr>
          <a:xfrm>
            <a:off x="1639525" y="588750"/>
            <a:ext cx="5658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Theorem. </a:t>
            </a: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Invertible Matrix Theorem (concluded)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48" name="Google Shape;448;p24"/>
          <p:cNvGrpSpPr/>
          <p:nvPr/>
        </p:nvGrpSpPr>
        <p:grpSpPr>
          <a:xfrm>
            <a:off x="1605282" y="1217771"/>
            <a:ext cx="5933426" cy="819410"/>
            <a:chOff x="1699109" y="924453"/>
            <a:chExt cx="5697000" cy="84600"/>
          </a:xfrm>
        </p:grpSpPr>
        <p:sp>
          <p:nvSpPr>
            <p:cNvPr id="449" name="Google Shape;449;p24"/>
            <p:cNvSpPr/>
            <p:nvPr/>
          </p:nvSpPr>
          <p:spPr>
            <a:xfrm>
              <a:off x="1699109" y="924453"/>
              <a:ext cx="5697000" cy="84600"/>
            </a:xfrm>
            <a:prstGeom prst="round2SameRect">
              <a:avLst>
                <a:gd fmla="val 7884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4"/>
            <p:cNvSpPr txBox="1"/>
            <p:nvPr/>
          </p:nvSpPr>
          <p:spPr>
            <a:xfrm>
              <a:off x="1920517" y="928544"/>
              <a:ext cx="5341800" cy="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Let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be an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invertible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matrix. Then the following statements are equivalent.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51" name="Google Shape;451;p24"/>
          <p:cNvGrpSpPr/>
          <p:nvPr/>
        </p:nvGrpSpPr>
        <p:grpSpPr>
          <a:xfrm>
            <a:off x="1605288" y="2093668"/>
            <a:ext cx="5933400" cy="527700"/>
            <a:chOff x="1605288" y="2093668"/>
            <a:chExt cx="5933400" cy="527700"/>
          </a:xfrm>
        </p:grpSpPr>
        <p:sp>
          <p:nvSpPr>
            <p:cNvPr id="452" name="Google Shape;452;p24"/>
            <p:cNvSpPr/>
            <p:nvPr/>
          </p:nvSpPr>
          <p:spPr>
            <a:xfrm>
              <a:off x="1605288" y="2110180"/>
              <a:ext cx="5933400" cy="4947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4"/>
            <p:cNvSpPr txBox="1"/>
            <p:nvPr/>
          </p:nvSpPr>
          <p:spPr>
            <a:xfrm>
              <a:off x="1925400" y="2093668"/>
              <a:ext cx="5563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u.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(Col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aseline="30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⊥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{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54" name="Google Shape;454;p24"/>
          <p:cNvGrpSpPr/>
          <p:nvPr/>
        </p:nvGrpSpPr>
        <p:grpSpPr>
          <a:xfrm>
            <a:off x="1605288" y="2687405"/>
            <a:ext cx="5933400" cy="494700"/>
            <a:chOff x="1605288" y="2687405"/>
            <a:chExt cx="5933400" cy="494700"/>
          </a:xfrm>
        </p:grpSpPr>
        <p:sp>
          <p:nvSpPr>
            <p:cNvPr id="455" name="Google Shape;455;p24"/>
            <p:cNvSpPr/>
            <p:nvPr/>
          </p:nvSpPr>
          <p:spPr>
            <a:xfrm>
              <a:off x="1605288" y="2687405"/>
              <a:ext cx="5933400" cy="4947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4"/>
            <p:cNvSpPr txBox="1"/>
            <p:nvPr/>
          </p:nvSpPr>
          <p:spPr>
            <a:xfrm>
              <a:off x="1925400" y="2703281"/>
              <a:ext cx="55635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(Nul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aseline="30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⊥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ℝ</a:t>
              </a:r>
              <a:r>
                <a:rPr baseline="30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57" name="Google Shape;457;p24"/>
          <p:cNvGrpSpPr/>
          <p:nvPr/>
        </p:nvGrpSpPr>
        <p:grpSpPr>
          <a:xfrm>
            <a:off x="1605288" y="3248128"/>
            <a:ext cx="5933400" cy="527700"/>
            <a:chOff x="1605288" y="3248128"/>
            <a:chExt cx="5933400" cy="527700"/>
          </a:xfrm>
        </p:grpSpPr>
        <p:sp>
          <p:nvSpPr>
            <p:cNvPr id="458" name="Google Shape;458;p24"/>
            <p:cNvSpPr/>
            <p:nvPr/>
          </p:nvSpPr>
          <p:spPr>
            <a:xfrm>
              <a:off x="1605288" y="3248130"/>
              <a:ext cx="5933400" cy="4947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 txBox="1"/>
            <p:nvPr/>
          </p:nvSpPr>
          <p:spPr>
            <a:xfrm>
              <a:off x="1925400" y="3248128"/>
              <a:ext cx="5563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Row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ℝ</a:t>
              </a:r>
              <a:r>
                <a:rPr baseline="30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60" name="Google Shape;460;p24"/>
          <p:cNvGrpSpPr/>
          <p:nvPr/>
        </p:nvGrpSpPr>
        <p:grpSpPr>
          <a:xfrm>
            <a:off x="1605275" y="3808850"/>
            <a:ext cx="5933400" cy="494705"/>
            <a:chOff x="1605275" y="3808850"/>
            <a:chExt cx="5933400" cy="494705"/>
          </a:xfrm>
        </p:grpSpPr>
        <p:sp>
          <p:nvSpPr>
            <p:cNvPr id="461" name="Google Shape;461;p24"/>
            <p:cNvSpPr/>
            <p:nvPr/>
          </p:nvSpPr>
          <p:spPr>
            <a:xfrm rot="10800000">
              <a:off x="1605275" y="3808855"/>
              <a:ext cx="5933400" cy="4947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 txBox="1"/>
            <p:nvPr/>
          </p:nvSpPr>
          <p:spPr>
            <a:xfrm>
              <a:off x="1952350" y="3808850"/>
              <a:ext cx="54087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has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nonzero singular values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68" name="Google Shape;468;p25"/>
          <p:cNvSpPr txBox="1"/>
          <p:nvPr/>
        </p:nvSpPr>
        <p:spPr>
          <a:xfrm>
            <a:off x="442950" y="41532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SVD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25"/>
          <p:cNvSpPr txBox="1"/>
          <p:nvPr/>
        </p:nvSpPr>
        <p:spPr>
          <a:xfrm>
            <a:off x="3755100" y="1093250"/>
            <a:ext cx="16338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lang="ko" sz="5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30000" i="1"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endParaRPr baseline="30000" i="1" sz="18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25"/>
          <p:cNvSpPr txBox="1"/>
          <p:nvPr/>
        </p:nvSpPr>
        <p:spPr>
          <a:xfrm>
            <a:off x="1244625" y="1821025"/>
            <a:ext cx="2070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[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471" name="Google Shape;471;p25"/>
          <p:cNvSpPr txBox="1"/>
          <p:nvPr/>
        </p:nvSpPr>
        <p:spPr>
          <a:xfrm>
            <a:off x="5526400" y="1798513"/>
            <a:ext cx="2593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 </a:t>
            </a:r>
            <a:endParaRPr>
              <a:solidFill>
                <a:srgbClr val="FFF2CC"/>
              </a:solidFill>
            </a:endParaRPr>
          </a:p>
        </p:txBody>
      </p:sp>
      <p:grpSp>
        <p:nvGrpSpPr>
          <p:cNvPr id="472" name="Google Shape;472;p25"/>
          <p:cNvGrpSpPr/>
          <p:nvPr/>
        </p:nvGrpSpPr>
        <p:grpSpPr>
          <a:xfrm>
            <a:off x="3435475" y="1727001"/>
            <a:ext cx="2033813" cy="1239199"/>
            <a:chOff x="3435475" y="1727001"/>
            <a:chExt cx="2033813" cy="1239199"/>
          </a:xfrm>
        </p:grpSpPr>
        <p:pic>
          <p:nvPicPr>
            <p:cNvPr id="473" name="Google Shape;47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5475" y="1727001"/>
              <a:ext cx="1115568" cy="670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25"/>
            <p:cNvSpPr txBox="1"/>
            <p:nvPr/>
          </p:nvSpPr>
          <p:spPr>
            <a:xfrm>
              <a:off x="4069800" y="2438500"/>
              <a:ext cx="7734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FF2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i="1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5" name="Google Shape;475;p25"/>
            <p:cNvSpPr txBox="1"/>
            <p:nvPr/>
          </p:nvSpPr>
          <p:spPr>
            <a:xfrm>
              <a:off x="4670988" y="1976825"/>
              <a:ext cx="7983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FF2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/>
            </a:p>
          </p:txBody>
        </p:sp>
        <p:cxnSp>
          <p:nvCxnSpPr>
            <p:cNvPr id="476" name="Google Shape;476;p25"/>
            <p:cNvCxnSpPr/>
            <p:nvPr/>
          </p:nvCxnSpPr>
          <p:spPr>
            <a:xfrm rot="10800000">
              <a:off x="4363175" y="2391350"/>
              <a:ext cx="0" cy="1827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77" name="Google Shape;477;p25"/>
            <p:cNvCxnSpPr/>
            <p:nvPr/>
          </p:nvCxnSpPr>
          <p:spPr>
            <a:xfrm rot="10800000">
              <a:off x="4467175" y="2240675"/>
              <a:ext cx="198900" cy="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78" name="Google Shape;478;p25"/>
            <p:cNvCxnSpPr/>
            <p:nvPr/>
          </p:nvCxnSpPr>
          <p:spPr>
            <a:xfrm>
              <a:off x="3857625" y="2051675"/>
              <a:ext cx="6000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25"/>
            <p:cNvCxnSpPr/>
            <p:nvPr/>
          </p:nvCxnSpPr>
          <p:spPr>
            <a:xfrm>
              <a:off x="4200525" y="1783080"/>
              <a:ext cx="0" cy="5715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0" name="Google Shape;480;p25"/>
          <p:cNvSpPr txBox="1"/>
          <p:nvPr/>
        </p:nvSpPr>
        <p:spPr>
          <a:xfrm>
            <a:off x="1477050" y="2391350"/>
            <a:ext cx="1694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baseline="-25000" i="1"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481" name="Google Shape;481;p25"/>
          <p:cNvSpPr txBox="1"/>
          <p:nvPr/>
        </p:nvSpPr>
        <p:spPr>
          <a:xfrm>
            <a:off x="1169450" y="3030675"/>
            <a:ext cx="2070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482" name="Google Shape;482;p25"/>
          <p:cNvSpPr txBox="1"/>
          <p:nvPr/>
        </p:nvSpPr>
        <p:spPr>
          <a:xfrm>
            <a:off x="5718375" y="2264000"/>
            <a:ext cx="1694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[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-25000" i="1"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483" name="Google Shape;483;p25"/>
          <p:cNvSpPr txBox="1"/>
          <p:nvPr/>
        </p:nvSpPr>
        <p:spPr>
          <a:xfrm>
            <a:off x="5469300" y="2967725"/>
            <a:ext cx="2070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>
              <a:solidFill>
                <a:srgbClr val="FFF2CC"/>
              </a:solidFill>
            </a:endParaRPr>
          </a:p>
        </p:txBody>
      </p:sp>
      <p:grpSp>
        <p:nvGrpSpPr>
          <p:cNvPr id="484" name="Google Shape;484;p25"/>
          <p:cNvGrpSpPr/>
          <p:nvPr/>
        </p:nvGrpSpPr>
        <p:grpSpPr>
          <a:xfrm>
            <a:off x="5512300" y="4091950"/>
            <a:ext cx="949575" cy="394200"/>
            <a:chOff x="5512300" y="4091950"/>
            <a:chExt cx="949575" cy="394200"/>
          </a:xfrm>
        </p:grpSpPr>
        <p:sp>
          <p:nvSpPr>
            <p:cNvPr id="485" name="Google Shape;485;p25"/>
            <p:cNvSpPr/>
            <p:nvPr/>
          </p:nvSpPr>
          <p:spPr>
            <a:xfrm>
              <a:off x="5663575" y="4091950"/>
              <a:ext cx="798300" cy="394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6" name="Google Shape;48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2300" y="4131125"/>
              <a:ext cx="886968" cy="3298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7" name="Google Shape;487;p25"/>
          <p:cNvGrpSpPr/>
          <p:nvPr/>
        </p:nvGrpSpPr>
        <p:grpSpPr>
          <a:xfrm>
            <a:off x="2744725" y="3946938"/>
            <a:ext cx="2767584" cy="698233"/>
            <a:chOff x="2744725" y="3946938"/>
            <a:chExt cx="2767584" cy="698233"/>
          </a:xfrm>
        </p:grpSpPr>
        <p:pic>
          <p:nvPicPr>
            <p:cNvPr id="488" name="Google Shape;48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44725" y="3946938"/>
              <a:ext cx="2767584" cy="69823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9" name="Google Shape;489;p25"/>
            <p:cNvCxnSpPr/>
            <p:nvPr/>
          </p:nvCxnSpPr>
          <p:spPr>
            <a:xfrm>
              <a:off x="3549025" y="4171950"/>
              <a:ext cx="0" cy="2514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5"/>
            <p:cNvCxnSpPr/>
            <p:nvPr/>
          </p:nvCxnSpPr>
          <p:spPr>
            <a:xfrm>
              <a:off x="4572000" y="3975750"/>
              <a:ext cx="0" cy="5847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25"/>
            <p:cNvCxnSpPr/>
            <p:nvPr/>
          </p:nvCxnSpPr>
          <p:spPr>
            <a:xfrm>
              <a:off x="4278925" y="4296063"/>
              <a:ext cx="5754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5"/>
            <p:cNvCxnSpPr/>
            <p:nvPr/>
          </p:nvCxnSpPr>
          <p:spPr>
            <a:xfrm rot="10800000">
              <a:off x="5005890" y="4289050"/>
              <a:ext cx="4173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98" name="Google Shape;498;p26"/>
          <p:cNvSpPr txBox="1"/>
          <p:nvPr/>
        </p:nvSpPr>
        <p:spPr>
          <a:xfrm>
            <a:off x="442950" y="16177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Pseudoinverse (the Moore-Penrose Inverse)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9" name="Google Shape;4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411" y="764800"/>
            <a:ext cx="1091184" cy="329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26"/>
          <p:cNvGrpSpPr/>
          <p:nvPr/>
        </p:nvGrpSpPr>
        <p:grpSpPr>
          <a:xfrm>
            <a:off x="3606175" y="1224350"/>
            <a:ext cx="1988700" cy="577200"/>
            <a:chOff x="3606175" y="1224350"/>
            <a:chExt cx="1988700" cy="577200"/>
          </a:xfrm>
        </p:grpSpPr>
        <p:sp>
          <p:nvSpPr>
            <p:cNvPr id="501" name="Google Shape;501;p26"/>
            <p:cNvSpPr/>
            <p:nvPr/>
          </p:nvSpPr>
          <p:spPr>
            <a:xfrm>
              <a:off x="3606175" y="1224350"/>
              <a:ext cx="1988700" cy="5772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2" name="Google Shape;50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9913" y="1348312"/>
              <a:ext cx="1344168" cy="3292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3" name="Google Shape;5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5013" y="2046125"/>
            <a:ext cx="658368" cy="22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225" y="2519605"/>
            <a:ext cx="746760" cy="27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5263" y="2519610"/>
            <a:ext cx="1115568" cy="3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"/>
          <p:cNvGrpSpPr/>
          <p:nvPr/>
        </p:nvGrpSpPr>
        <p:grpSpPr>
          <a:xfrm>
            <a:off x="7078075" y="2275025"/>
            <a:ext cx="1768800" cy="1559125"/>
            <a:chOff x="7106650" y="2718300"/>
            <a:chExt cx="1768800" cy="1559125"/>
          </a:xfrm>
        </p:grpSpPr>
        <p:grpSp>
          <p:nvGrpSpPr>
            <p:cNvPr id="507" name="Google Shape;507;p26"/>
            <p:cNvGrpSpPr/>
            <p:nvPr/>
          </p:nvGrpSpPr>
          <p:grpSpPr>
            <a:xfrm>
              <a:off x="7154160" y="3143133"/>
              <a:ext cx="1673779" cy="743098"/>
              <a:chOff x="1723500" y="866700"/>
              <a:chExt cx="5697000" cy="615300"/>
            </a:xfrm>
          </p:grpSpPr>
          <p:sp>
            <p:nvSpPr>
              <p:cNvPr id="508" name="Google Shape;508;p26"/>
              <p:cNvSpPr/>
              <p:nvPr/>
            </p:nvSpPr>
            <p:spPr>
              <a:xfrm>
                <a:off x="1723500" y="866700"/>
                <a:ext cx="5697000" cy="6153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30303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509" name="Google Shape;509;p26"/>
              <p:cNvSpPr txBox="1"/>
              <p:nvPr/>
            </p:nvSpPr>
            <p:spPr>
              <a:xfrm>
                <a:off x="1873205" y="927449"/>
                <a:ext cx="5397600" cy="38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An </a:t>
                </a:r>
                <a:r>
                  <a:rPr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× </a:t>
                </a:r>
                <a:r>
                  <a:rPr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 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matrix </a:t>
                </a:r>
                <a:r>
                  <a:rPr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has orthonormal columns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if and only if</a:t>
                </a:r>
                <a:endParaRPr i="1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510" name="Google Shape;510;p26"/>
            <p:cNvSpPr txBox="1"/>
            <p:nvPr/>
          </p:nvSpPr>
          <p:spPr>
            <a:xfrm>
              <a:off x="7106650" y="2718300"/>
              <a:ext cx="17688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0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Ch5.2 </a:t>
              </a:r>
              <a:r>
                <a:rPr i="1" lang="ko" sz="1000">
                  <a:solidFill>
                    <a:srgbClr val="6D9EE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Theorem 6.</a:t>
              </a:r>
              <a:endParaRPr baseline="30000" sz="10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511" name="Google Shape;511;p26"/>
            <p:cNvGrpSpPr/>
            <p:nvPr/>
          </p:nvGrpSpPr>
          <p:grpSpPr>
            <a:xfrm>
              <a:off x="7154161" y="3886225"/>
              <a:ext cx="1673789" cy="391200"/>
              <a:chOff x="1618956" y="1974800"/>
              <a:chExt cx="5906100" cy="391200"/>
            </a:xfrm>
          </p:grpSpPr>
          <p:sp>
            <p:nvSpPr>
              <p:cNvPr id="512" name="Google Shape;512;p26"/>
              <p:cNvSpPr/>
              <p:nvPr/>
            </p:nvSpPr>
            <p:spPr>
              <a:xfrm rot="10800000">
                <a:off x="1618956" y="1974800"/>
                <a:ext cx="5906100" cy="3912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30303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513" name="Google Shape;513;p26"/>
              <p:cNvSpPr txBox="1"/>
              <p:nvPr/>
            </p:nvSpPr>
            <p:spPr>
              <a:xfrm>
                <a:off x="2425550" y="2031500"/>
                <a:ext cx="4480500" cy="27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30000"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T</a:t>
                </a:r>
                <a:r>
                  <a:rPr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 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=</a:t>
                </a:r>
                <a:r>
                  <a:rPr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  <a:endParaRPr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pic>
        <p:nvPicPr>
          <p:cNvPr id="514" name="Google Shape;51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7350" y="3069360"/>
            <a:ext cx="316992" cy="22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4535" y="3041895"/>
            <a:ext cx="1789176" cy="32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99925" y="3515372"/>
            <a:ext cx="850392" cy="329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26"/>
          <p:cNvGrpSpPr/>
          <p:nvPr/>
        </p:nvGrpSpPr>
        <p:grpSpPr>
          <a:xfrm>
            <a:off x="26520" y="1757950"/>
            <a:ext cx="2015161" cy="2397089"/>
            <a:chOff x="37945" y="1646125"/>
            <a:chExt cx="2015161" cy="2397089"/>
          </a:xfrm>
        </p:grpSpPr>
        <p:sp>
          <p:nvSpPr>
            <p:cNvPr id="518" name="Google Shape;518;p26"/>
            <p:cNvSpPr txBox="1"/>
            <p:nvPr/>
          </p:nvSpPr>
          <p:spPr>
            <a:xfrm>
              <a:off x="264650" y="1646125"/>
              <a:ext cx="15618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0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Ch5.3 </a:t>
              </a:r>
              <a:r>
                <a:rPr i="1" lang="ko" sz="1000">
                  <a:solidFill>
                    <a:srgbClr val="6D9EE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Theorem 10.</a:t>
              </a:r>
              <a:endParaRPr baseline="30000" sz="10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519" name="Google Shape;519;p26"/>
            <p:cNvGrpSpPr/>
            <p:nvPr/>
          </p:nvGrpSpPr>
          <p:grpSpPr>
            <a:xfrm>
              <a:off x="49764" y="2010430"/>
              <a:ext cx="1991537" cy="574631"/>
              <a:chOff x="1618950" y="663672"/>
              <a:chExt cx="5906100" cy="894228"/>
            </a:xfrm>
          </p:grpSpPr>
          <p:sp>
            <p:nvSpPr>
              <p:cNvPr id="520" name="Google Shape;520;p26"/>
              <p:cNvSpPr/>
              <p:nvPr/>
            </p:nvSpPr>
            <p:spPr>
              <a:xfrm>
                <a:off x="1618950" y="666600"/>
                <a:ext cx="5906100" cy="8913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30303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521" name="Google Shape;521;p26"/>
              <p:cNvSpPr txBox="1"/>
              <p:nvPr/>
            </p:nvSpPr>
            <p:spPr>
              <a:xfrm>
                <a:off x="1880674" y="663672"/>
                <a:ext cx="54216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If 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{</a:t>
                </a:r>
                <a:r>
                  <a:rPr b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,…, </a:t>
                </a:r>
                <a:r>
                  <a:rPr b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} is an orthonormal basis 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for a subspace </a:t>
                </a:r>
                <a:r>
                  <a:rPr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of ℝ</a:t>
                </a:r>
                <a:r>
                  <a:rPr baseline="30000"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then</a:t>
                </a:r>
                <a:endParaRPr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22" name="Google Shape;522;p26"/>
            <p:cNvGrpSpPr/>
            <p:nvPr/>
          </p:nvGrpSpPr>
          <p:grpSpPr>
            <a:xfrm>
              <a:off x="49467" y="2619644"/>
              <a:ext cx="1992128" cy="514178"/>
              <a:chOff x="1615650" y="1584630"/>
              <a:chExt cx="5906100" cy="611171"/>
            </a:xfrm>
          </p:grpSpPr>
          <p:sp>
            <p:nvSpPr>
              <p:cNvPr id="523" name="Google Shape;523;p26"/>
              <p:cNvSpPr/>
              <p:nvPr/>
            </p:nvSpPr>
            <p:spPr>
              <a:xfrm>
                <a:off x="1615650" y="1612001"/>
                <a:ext cx="5906100" cy="583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30303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524" name="Google Shape;524;p26"/>
              <p:cNvSpPr txBox="1"/>
              <p:nvPr/>
            </p:nvSpPr>
            <p:spPr>
              <a:xfrm>
                <a:off x="1758874" y="1584630"/>
                <a:ext cx="5619600" cy="52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proj</a:t>
                </a:r>
                <a:r>
                  <a:rPr baseline="-25000"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 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= (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⋅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+ (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⋅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+ ⋯ + (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⋅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</a:t>
                </a:r>
                <a:endParaRPr i="1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25" name="Google Shape;525;p26"/>
            <p:cNvGrpSpPr/>
            <p:nvPr/>
          </p:nvGrpSpPr>
          <p:grpSpPr>
            <a:xfrm>
              <a:off x="37945" y="3168433"/>
              <a:ext cx="2015161" cy="437392"/>
              <a:chOff x="1615650" y="2249902"/>
              <a:chExt cx="5906100" cy="669000"/>
            </a:xfrm>
          </p:grpSpPr>
          <p:sp>
            <p:nvSpPr>
              <p:cNvPr id="526" name="Google Shape;526;p26"/>
              <p:cNvSpPr/>
              <p:nvPr/>
            </p:nvSpPr>
            <p:spPr>
              <a:xfrm>
                <a:off x="1615650" y="2249902"/>
                <a:ext cx="5906100" cy="583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30303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527" name="Google Shape;527;p26"/>
              <p:cNvSpPr txBox="1"/>
              <p:nvPr/>
            </p:nvSpPr>
            <p:spPr>
              <a:xfrm>
                <a:off x="1917250" y="2304802"/>
                <a:ext cx="5421600" cy="61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If </a:t>
                </a:r>
                <a:r>
                  <a:rPr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= [</a:t>
                </a:r>
                <a:r>
                  <a:rPr b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</a:t>
                </a:r>
                <a:r>
                  <a:rPr b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⋯  </a:t>
                </a:r>
                <a:r>
                  <a:rPr b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]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then</a:t>
                </a:r>
                <a:endParaRPr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28" name="Google Shape;528;p26"/>
            <p:cNvGrpSpPr/>
            <p:nvPr/>
          </p:nvGrpSpPr>
          <p:grpSpPr>
            <a:xfrm>
              <a:off x="39125" y="3605821"/>
              <a:ext cx="2012799" cy="437393"/>
              <a:chOff x="1618975" y="2887801"/>
              <a:chExt cx="5906100" cy="606900"/>
            </a:xfrm>
          </p:grpSpPr>
          <p:sp>
            <p:nvSpPr>
              <p:cNvPr id="529" name="Google Shape;529;p26"/>
              <p:cNvSpPr/>
              <p:nvPr/>
            </p:nvSpPr>
            <p:spPr>
              <a:xfrm rot="10800000">
                <a:off x="1618975" y="2887801"/>
                <a:ext cx="5906100" cy="6069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30303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530" name="Google Shape;530;p26"/>
              <p:cNvSpPr txBox="1"/>
              <p:nvPr/>
            </p:nvSpPr>
            <p:spPr>
              <a:xfrm>
                <a:off x="1728784" y="2915800"/>
                <a:ext cx="5664000" cy="52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proj</a:t>
                </a:r>
                <a:r>
                  <a:rPr baseline="-25000"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 </a:t>
                </a:r>
                <a:r>
                  <a:rPr b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</a:t>
                </a:r>
                <a:r>
                  <a:rPr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= </a:t>
                </a:r>
                <a:r>
                  <a:rPr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30000"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30000" i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T </a:t>
                </a:r>
                <a:r>
                  <a:rPr b="1" lang="ko" sz="1000">
                    <a:solidFill>
                      <a:srgbClr val="F1C23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 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for all </a:t>
                </a:r>
                <a:r>
                  <a:rPr b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</a:t>
                </a:r>
                <a:r>
                  <a:rPr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in ℝ</a:t>
                </a:r>
                <a:r>
                  <a:rPr baseline="30000" i="1" lang="ko" sz="10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endParaRPr i="1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531" name="Google Shape;531;p26"/>
          <p:cNvSpPr txBox="1"/>
          <p:nvPr/>
        </p:nvSpPr>
        <p:spPr>
          <a:xfrm>
            <a:off x="2589100" y="3921000"/>
            <a:ext cx="3910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orthogonal projection of 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onto Col </a:t>
            </a: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>
              <a:solidFill>
                <a:srgbClr val="F1C232"/>
              </a:solidFill>
            </a:endParaRPr>
          </a:p>
        </p:txBody>
      </p:sp>
      <p:pic>
        <p:nvPicPr>
          <p:cNvPr id="532" name="Google Shape;532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12350" y="3501400"/>
            <a:ext cx="341376" cy="289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"/>
          <p:cNvGrpSpPr/>
          <p:nvPr/>
        </p:nvGrpSpPr>
        <p:grpSpPr>
          <a:xfrm>
            <a:off x="2323900" y="4517100"/>
            <a:ext cx="4440600" cy="454260"/>
            <a:chOff x="2323900" y="4517100"/>
            <a:chExt cx="4440600" cy="454260"/>
          </a:xfrm>
        </p:grpSpPr>
        <p:sp>
          <p:nvSpPr>
            <p:cNvPr id="534" name="Google Shape;534;p26"/>
            <p:cNvSpPr/>
            <p:nvPr/>
          </p:nvSpPr>
          <p:spPr>
            <a:xfrm>
              <a:off x="2323900" y="4533960"/>
              <a:ext cx="4440600" cy="437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5" name="Google Shape;535;p26"/>
            <p:cNvGrpSpPr/>
            <p:nvPr/>
          </p:nvGrpSpPr>
          <p:grpSpPr>
            <a:xfrm>
              <a:off x="2711665" y="4517100"/>
              <a:ext cx="3787549" cy="437400"/>
              <a:chOff x="2711697" y="4898100"/>
              <a:chExt cx="4040483" cy="437400"/>
            </a:xfrm>
          </p:grpSpPr>
          <p:pic>
            <p:nvPicPr>
              <p:cNvPr id="536" name="Google Shape;536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2711697" y="5005934"/>
                <a:ext cx="164592" cy="2285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7" name="Google Shape;537;p26"/>
              <p:cNvSpPr txBox="1"/>
              <p:nvPr/>
            </p:nvSpPr>
            <p:spPr>
              <a:xfrm>
                <a:off x="2841980" y="4898100"/>
                <a:ext cx="3910200" cy="4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is a </a:t>
                </a:r>
                <a:r>
                  <a:rPr lang="ko" sz="1800">
                    <a:solidFill>
                      <a:srgbClr val="FFFF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least-squares solution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of </a:t>
                </a:r>
                <a:r>
                  <a:rPr i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</a:t>
                </a:r>
                <a:r>
                  <a:rPr b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= </a:t>
                </a:r>
                <a:r>
                  <a:rPr b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 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!</a:t>
                </a:r>
                <a:endParaRPr i="1">
                  <a:solidFill>
                    <a:srgbClr val="FFF2CC"/>
                  </a:solidFill>
                </a:endParaRPr>
              </a:p>
            </p:txBody>
          </p:sp>
        </p:grpSp>
      </p:grpSp>
      <p:grpSp>
        <p:nvGrpSpPr>
          <p:cNvPr id="538" name="Google Shape;538;p26"/>
          <p:cNvGrpSpPr/>
          <p:nvPr/>
        </p:nvGrpSpPr>
        <p:grpSpPr>
          <a:xfrm>
            <a:off x="1320165" y="5064000"/>
            <a:ext cx="6937885" cy="437400"/>
            <a:chOff x="1320165" y="5064000"/>
            <a:chExt cx="6937885" cy="437400"/>
          </a:xfrm>
        </p:grpSpPr>
        <p:pic>
          <p:nvPicPr>
            <p:cNvPr id="539" name="Google Shape;539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320165" y="5170184"/>
              <a:ext cx="154289" cy="228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26"/>
            <p:cNvSpPr txBox="1"/>
            <p:nvPr/>
          </p:nvSpPr>
          <p:spPr>
            <a:xfrm>
              <a:off x="1474450" y="5064000"/>
              <a:ext cx="67836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has the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smallest length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among all least-squares solutions of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1">
                <a:solidFill>
                  <a:srgbClr val="FFF2CC"/>
                </a:solidFill>
              </a:endParaRPr>
            </a:p>
          </p:txBody>
        </p:sp>
      </p:grpSp>
      <p:pic>
        <p:nvPicPr>
          <p:cNvPr id="541" name="Google Shape;541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36700" y="240088"/>
            <a:ext cx="417451" cy="3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7"/>
          <p:cNvSpPr/>
          <p:nvPr/>
        </p:nvSpPr>
        <p:spPr>
          <a:xfrm>
            <a:off x="4235439" y="2796775"/>
            <a:ext cx="621600" cy="565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8" name="Google Shape;548;p27"/>
          <p:cNvSpPr txBox="1"/>
          <p:nvPr/>
        </p:nvSpPr>
        <p:spPr>
          <a:xfrm>
            <a:off x="442950" y="125750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9" name="Google Shape;549;p27"/>
          <p:cNvSpPr txBox="1"/>
          <p:nvPr/>
        </p:nvSpPr>
        <p:spPr>
          <a:xfrm>
            <a:off x="2616900" y="857750"/>
            <a:ext cx="3910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least-square solution</a:t>
            </a:r>
            <a:endParaRPr i="1">
              <a:solidFill>
                <a:srgbClr val="FFF2CC"/>
              </a:solidFill>
            </a:endParaRPr>
          </a:p>
        </p:txBody>
      </p:sp>
      <p:sp>
        <p:nvSpPr>
          <p:cNvPr id="550" name="Google Shape;550;p27"/>
          <p:cNvSpPr txBox="1"/>
          <p:nvPr/>
        </p:nvSpPr>
        <p:spPr>
          <a:xfrm>
            <a:off x="2616900" y="1473075"/>
            <a:ext cx="3910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(Covariance matrix)</a:t>
            </a:r>
            <a:endParaRPr i="1">
              <a:solidFill>
                <a:srgbClr val="FFF2CC"/>
              </a:solidFill>
            </a:endParaRPr>
          </a:p>
        </p:txBody>
      </p:sp>
      <p:sp>
        <p:nvSpPr>
          <p:cNvPr id="551" name="Google Shape;551;p27"/>
          <p:cNvSpPr txBox="1"/>
          <p:nvPr/>
        </p:nvSpPr>
        <p:spPr>
          <a:xfrm>
            <a:off x="2616900" y="2088400"/>
            <a:ext cx="3910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/ sound processing</a:t>
            </a:r>
            <a:endParaRPr i="1">
              <a:solidFill>
                <a:srgbClr val="FFF2CC"/>
              </a:solidFill>
            </a:endParaRPr>
          </a:p>
        </p:txBody>
      </p:sp>
      <p:pic>
        <p:nvPicPr>
          <p:cNvPr id="552" name="Google Shape;5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624" y="3064350"/>
            <a:ext cx="1091184" cy="32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824" y="2730101"/>
            <a:ext cx="1664208" cy="99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438" y="3064231"/>
            <a:ext cx="1203960" cy="329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" name="Google Shape;555;p27"/>
          <p:cNvGrpSpPr/>
          <p:nvPr/>
        </p:nvGrpSpPr>
        <p:grpSpPr>
          <a:xfrm>
            <a:off x="2219625" y="3990075"/>
            <a:ext cx="2741100" cy="437400"/>
            <a:chOff x="2219625" y="3990075"/>
            <a:chExt cx="2741100" cy="437400"/>
          </a:xfrm>
        </p:grpSpPr>
        <p:pic>
          <p:nvPicPr>
            <p:cNvPr id="556" name="Google Shape;55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9625" y="4046468"/>
              <a:ext cx="9906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27"/>
            <p:cNvSpPr txBox="1"/>
            <p:nvPr/>
          </p:nvSpPr>
          <p:spPr>
            <a:xfrm>
              <a:off x="3236325" y="3990075"/>
              <a:ext cx="17244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small enough</a:t>
              </a:r>
              <a:endParaRPr i="1">
                <a:solidFill>
                  <a:srgbClr val="FFF2CC"/>
                </a:solidFill>
              </a:endParaRPr>
            </a:p>
          </p:txBody>
        </p:sp>
      </p:grpSp>
      <p:sp>
        <p:nvSpPr>
          <p:cNvPr id="558" name="Google Shape;558;p27"/>
          <p:cNvSpPr txBox="1"/>
          <p:nvPr/>
        </p:nvSpPr>
        <p:spPr>
          <a:xfrm>
            <a:off x="5172800" y="3960760"/>
            <a:ext cx="271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Truncated SVD</a:t>
            </a:r>
            <a:endParaRPr sz="1800">
              <a:solidFill>
                <a:srgbClr val="FFF2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4" name="Google Shape;564;p28"/>
          <p:cNvSpPr txBox="1"/>
          <p:nvPr/>
        </p:nvSpPr>
        <p:spPr>
          <a:xfrm>
            <a:off x="442950" y="6677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of Image Processing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65" name="Google Shape;565;p28"/>
          <p:cNvGrpSpPr/>
          <p:nvPr/>
        </p:nvGrpSpPr>
        <p:grpSpPr>
          <a:xfrm>
            <a:off x="1254488" y="577250"/>
            <a:ext cx="2719875" cy="2208425"/>
            <a:chOff x="1254488" y="577250"/>
            <a:chExt cx="2719875" cy="2208425"/>
          </a:xfrm>
        </p:grpSpPr>
        <p:pic>
          <p:nvPicPr>
            <p:cNvPr id="566" name="Google Shape;566;p28"/>
            <p:cNvPicPr preferRelativeResize="0"/>
            <p:nvPr/>
          </p:nvPicPr>
          <p:blipFill rotWithShape="1">
            <a:blip r:embed="rId3">
              <a:alphaModFix/>
            </a:blip>
            <a:srcRect b="9253" l="4769" r="7710" t="9000"/>
            <a:stretch/>
          </p:blipFill>
          <p:spPr>
            <a:xfrm>
              <a:off x="1254488" y="880175"/>
              <a:ext cx="2719875" cy="190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28"/>
            <p:cNvSpPr txBox="1"/>
            <p:nvPr/>
          </p:nvSpPr>
          <p:spPr>
            <a:xfrm>
              <a:off x="1254524" y="577250"/>
              <a:ext cx="27198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510</a:t>
              </a: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340 = 173,400 pixels</a:t>
              </a:r>
              <a:endParaRPr sz="1000">
                <a:solidFill>
                  <a:srgbClr val="FFF2CC"/>
                </a:solidFill>
              </a:endParaRPr>
            </a:p>
          </p:txBody>
        </p:sp>
      </p:grpSp>
      <p:grpSp>
        <p:nvGrpSpPr>
          <p:cNvPr id="568" name="Google Shape;568;p28"/>
          <p:cNvGrpSpPr/>
          <p:nvPr/>
        </p:nvGrpSpPr>
        <p:grpSpPr>
          <a:xfrm>
            <a:off x="112400" y="2906100"/>
            <a:ext cx="2816700" cy="2340300"/>
            <a:chOff x="112400" y="2906100"/>
            <a:chExt cx="2816700" cy="2340300"/>
          </a:xfrm>
        </p:grpSpPr>
        <p:pic>
          <p:nvPicPr>
            <p:cNvPr id="569" name="Google Shape;569;p28"/>
            <p:cNvPicPr preferRelativeResize="0"/>
            <p:nvPr/>
          </p:nvPicPr>
          <p:blipFill rotWithShape="1">
            <a:blip r:embed="rId4">
              <a:alphaModFix/>
            </a:blip>
            <a:srcRect b="7354" l="5801" r="8384" t="7719"/>
            <a:stretch/>
          </p:blipFill>
          <p:spPr>
            <a:xfrm>
              <a:off x="146288" y="3206125"/>
              <a:ext cx="2748925" cy="204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28"/>
            <p:cNvSpPr txBox="1"/>
            <p:nvPr/>
          </p:nvSpPr>
          <p:spPr>
            <a:xfrm>
              <a:off x="112400" y="2906100"/>
              <a:ext cx="28167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 </a:t>
              </a: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× 510 + 5 + 5 </a:t>
              </a: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× 340 </a:t>
              </a: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</a:t>
              </a: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4,255</a:t>
              </a: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pixels (2.45 %)</a:t>
              </a:r>
              <a:endParaRPr sz="1000">
                <a:solidFill>
                  <a:srgbClr val="FFF2CC"/>
                </a:solidFill>
              </a:endParaRPr>
            </a:p>
          </p:txBody>
        </p:sp>
      </p:grpSp>
      <p:grpSp>
        <p:nvGrpSpPr>
          <p:cNvPr id="571" name="Google Shape;571;p28"/>
          <p:cNvGrpSpPr/>
          <p:nvPr/>
        </p:nvGrpSpPr>
        <p:grpSpPr>
          <a:xfrm>
            <a:off x="3119025" y="2896300"/>
            <a:ext cx="2816700" cy="2350100"/>
            <a:chOff x="3119025" y="2896300"/>
            <a:chExt cx="2816700" cy="2350100"/>
          </a:xfrm>
        </p:grpSpPr>
        <p:pic>
          <p:nvPicPr>
            <p:cNvPr id="572" name="Google Shape;572;p28"/>
            <p:cNvPicPr preferRelativeResize="0"/>
            <p:nvPr/>
          </p:nvPicPr>
          <p:blipFill rotWithShape="1">
            <a:blip r:embed="rId5">
              <a:alphaModFix/>
            </a:blip>
            <a:srcRect b="7580" l="6485" r="8175" t="8660"/>
            <a:stretch/>
          </p:blipFill>
          <p:spPr>
            <a:xfrm>
              <a:off x="3148975" y="3206125"/>
              <a:ext cx="2771774" cy="204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p28"/>
            <p:cNvSpPr txBox="1"/>
            <p:nvPr/>
          </p:nvSpPr>
          <p:spPr>
            <a:xfrm>
              <a:off x="3119025" y="2896300"/>
              <a:ext cx="28167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50 × 510 + 50 + 50 × 340 = 42,550 pixels (24.5 %)</a:t>
              </a:r>
              <a:endParaRPr sz="1000">
                <a:solidFill>
                  <a:srgbClr val="FFF2CC"/>
                </a:solidFill>
              </a:endParaRPr>
            </a:p>
          </p:txBody>
        </p:sp>
      </p:grpSp>
      <p:grpSp>
        <p:nvGrpSpPr>
          <p:cNvPr id="574" name="Google Shape;574;p28"/>
          <p:cNvGrpSpPr/>
          <p:nvPr/>
        </p:nvGrpSpPr>
        <p:grpSpPr>
          <a:xfrm>
            <a:off x="6077275" y="2898413"/>
            <a:ext cx="2991900" cy="2347396"/>
            <a:chOff x="6077275" y="2898413"/>
            <a:chExt cx="2991900" cy="2347396"/>
          </a:xfrm>
        </p:grpSpPr>
        <p:pic>
          <p:nvPicPr>
            <p:cNvPr id="575" name="Google Shape;575;p28"/>
            <p:cNvPicPr preferRelativeResize="0"/>
            <p:nvPr/>
          </p:nvPicPr>
          <p:blipFill rotWithShape="1">
            <a:blip r:embed="rId6">
              <a:alphaModFix/>
            </a:blip>
            <a:srcRect b="9053" l="6136" r="7797" t="9012"/>
            <a:stretch/>
          </p:blipFill>
          <p:spPr>
            <a:xfrm>
              <a:off x="6125650" y="3206725"/>
              <a:ext cx="2856000" cy="20390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28"/>
            <p:cNvSpPr txBox="1"/>
            <p:nvPr/>
          </p:nvSpPr>
          <p:spPr>
            <a:xfrm>
              <a:off x="6077275" y="2898413"/>
              <a:ext cx="29919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 × 510 + 100 + 100 × 340 = 85,100 pixels (49.1%)</a:t>
              </a:r>
              <a:endParaRPr sz="1000">
                <a:solidFill>
                  <a:srgbClr val="FFF2CC"/>
                </a:solidFill>
              </a:endParaRPr>
            </a:p>
          </p:txBody>
        </p:sp>
      </p:grpSp>
      <p:grpSp>
        <p:nvGrpSpPr>
          <p:cNvPr id="577" name="Google Shape;577;p28"/>
          <p:cNvGrpSpPr/>
          <p:nvPr/>
        </p:nvGrpSpPr>
        <p:grpSpPr>
          <a:xfrm>
            <a:off x="5178450" y="594463"/>
            <a:ext cx="2719875" cy="2191200"/>
            <a:chOff x="5178450" y="594463"/>
            <a:chExt cx="2719875" cy="2191200"/>
          </a:xfrm>
        </p:grpSpPr>
        <p:sp>
          <p:nvSpPr>
            <p:cNvPr id="578" name="Google Shape;578;p28"/>
            <p:cNvSpPr txBox="1"/>
            <p:nvPr/>
          </p:nvSpPr>
          <p:spPr>
            <a:xfrm>
              <a:off x="5178499" y="594463"/>
              <a:ext cx="27198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Truncated SVD</a:t>
              </a:r>
              <a:endParaRPr sz="1000">
                <a:solidFill>
                  <a:srgbClr val="FFF2CC"/>
                </a:solidFill>
              </a:endParaRPr>
            </a:p>
          </p:txBody>
        </p:sp>
        <p:pic>
          <p:nvPicPr>
            <p:cNvPr id="579" name="Google Shape;579;p28"/>
            <p:cNvPicPr preferRelativeResize="0"/>
            <p:nvPr/>
          </p:nvPicPr>
          <p:blipFill rotWithShape="1">
            <a:blip r:embed="rId7">
              <a:alphaModFix/>
            </a:blip>
            <a:srcRect b="9049" l="5242" r="7083" t="9049"/>
            <a:stretch/>
          </p:blipFill>
          <p:spPr>
            <a:xfrm>
              <a:off x="5178450" y="880163"/>
              <a:ext cx="2719875" cy="190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5" name="Google Shape;585;p29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Times New Roman"/>
              <a:buChar char="●"/>
            </a:pPr>
            <a:r>
              <a:rPr lang="ko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SVD</a:t>
            </a:r>
            <a:endParaRPr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Times New Roman"/>
              <a:buChar char="●"/>
            </a:pPr>
            <a:r>
              <a:rPr lang="ko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SVD</a:t>
            </a:r>
            <a:endParaRPr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Times New Roman"/>
              <a:buChar char="●"/>
            </a:pPr>
            <a:r>
              <a:rPr lang="ko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Pseudoinverse</a:t>
            </a:r>
            <a:endParaRPr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2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42950" y="2097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Singular Values of an </a:t>
            </a:r>
            <a:r>
              <a:rPr i="1"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Matrix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63" name="Google Shape;63;p14"/>
          <p:cNvGrpSpPr/>
          <p:nvPr/>
        </p:nvGrpSpPr>
        <p:grpSpPr>
          <a:xfrm>
            <a:off x="824100" y="556667"/>
            <a:ext cx="7495800" cy="527700"/>
            <a:chOff x="824100" y="556668"/>
            <a:chExt cx="7495800" cy="527700"/>
          </a:xfrm>
        </p:grpSpPr>
        <p:sp>
          <p:nvSpPr>
            <p:cNvPr id="64" name="Google Shape;64;p14"/>
            <p:cNvSpPr/>
            <p:nvPr/>
          </p:nvSpPr>
          <p:spPr>
            <a:xfrm>
              <a:off x="824100" y="556667"/>
              <a:ext cx="7495800" cy="527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 txBox="1"/>
            <p:nvPr/>
          </p:nvSpPr>
          <p:spPr>
            <a:xfrm>
              <a:off x="2671650" y="594155"/>
              <a:ext cx="38007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Let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be an </a:t>
              </a:r>
              <a:r>
                <a:rPr i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</a:t>
              </a:r>
              <a:r>
                <a:rPr i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matrix</a:t>
              </a:r>
              <a:endParaRPr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6" name="Google Shape;66;p14"/>
          <p:cNvGrpSpPr/>
          <p:nvPr/>
        </p:nvGrpSpPr>
        <p:grpSpPr>
          <a:xfrm>
            <a:off x="824098" y="1156443"/>
            <a:ext cx="7495800" cy="527700"/>
            <a:chOff x="824098" y="1156443"/>
            <a:chExt cx="7495800" cy="527700"/>
          </a:xfrm>
        </p:grpSpPr>
        <p:sp>
          <p:nvSpPr>
            <p:cNvPr id="67" name="Google Shape;67;p14"/>
            <p:cNvSpPr/>
            <p:nvPr/>
          </p:nvSpPr>
          <p:spPr>
            <a:xfrm>
              <a:off x="824098" y="1156443"/>
              <a:ext cx="7495800" cy="527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1617250" y="1198259"/>
              <a:ext cx="36168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a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symmetric matrix</a:t>
              </a:r>
              <a:endParaRPr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9" name="Google Shape;69;p14"/>
          <p:cNvSpPr txBox="1"/>
          <p:nvPr/>
        </p:nvSpPr>
        <p:spPr>
          <a:xfrm>
            <a:off x="5183550" y="1198255"/>
            <a:ext cx="998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967050" y="1198255"/>
            <a:ext cx="15597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TT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>
              <a:solidFill>
                <a:srgbClr val="FFF2CC"/>
              </a:solidFill>
            </a:endParaRPr>
          </a:p>
        </p:txBody>
      </p:sp>
      <p:grpSp>
        <p:nvGrpSpPr>
          <p:cNvPr id="71" name="Google Shape;71;p14"/>
          <p:cNvGrpSpPr/>
          <p:nvPr/>
        </p:nvGrpSpPr>
        <p:grpSpPr>
          <a:xfrm>
            <a:off x="824100" y="1756218"/>
            <a:ext cx="7495800" cy="527700"/>
            <a:chOff x="824100" y="1756218"/>
            <a:chExt cx="7495800" cy="527700"/>
          </a:xfrm>
        </p:grpSpPr>
        <p:sp>
          <p:nvSpPr>
            <p:cNvPr id="72" name="Google Shape;72;p14"/>
            <p:cNvSpPr/>
            <p:nvPr/>
          </p:nvSpPr>
          <p:spPr>
            <a:xfrm>
              <a:off x="824100" y="1756218"/>
              <a:ext cx="7495800" cy="527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1684800" y="1777408"/>
              <a:ext cx="36168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orthogonally diagonalizable</a:t>
              </a:r>
              <a:endParaRPr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4" name="Google Shape;74;p14"/>
          <p:cNvSpPr txBox="1"/>
          <p:nvPr/>
        </p:nvSpPr>
        <p:spPr>
          <a:xfrm>
            <a:off x="5164775" y="1774854"/>
            <a:ext cx="229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… 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824098" y="2362305"/>
            <a:ext cx="7495800" cy="527700"/>
            <a:chOff x="824098" y="2362305"/>
            <a:chExt cx="7495800" cy="527700"/>
          </a:xfrm>
        </p:grpSpPr>
        <p:sp>
          <p:nvSpPr>
            <p:cNvPr id="76" name="Google Shape;76;p14"/>
            <p:cNvSpPr/>
            <p:nvPr/>
          </p:nvSpPr>
          <p:spPr>
            <a:xfrm>
              <a:off x="824098" y="2362305"/>
              <a:ext cx="7495800" cy="527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1033799" y="2384205"/>
              <a:ext cx="70764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…,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orthonormal basis for ℝ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consisting of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eigenvectors of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824100" y="2962080"/>
            <a:ext cx="7495800" cy="527700"/>
            <a:chOff x="824100" y="2962080"/>
            <a:chExt cx="7495800" cy="527700"/>
          </a:xfrm>
        </p:grpSpPr>
        <p:sp>
          <p:nvSpPr>
            <p:cNvPr id="79" name="Google Shape;79;p14"/>
            <p:cNvSpPr/>
            <p:nvPr/>
          </p:nvSpPr>
          <p:spPr>
            <a:xfrm>
              <a:off x="824100" y="2962080"/>
              <a:ext cx="7495800" cy="527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1369973" y="2962080"/>
              <a:ext cx="62880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… ,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be the associated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eigenvalues of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824100" y="3561855"/>
            <a:ext cx="7495800" cy="527700"/>
            <a:chOff x="824100" y="3561855"/>
            <a:chExt cx="7495800" cy="527700"/>
          </a:xfrm>
        </p:grpSpPr>
        <p:sp>
          <p:nvSpPr>
            <p:cNvPr id="82" name="Google Shape;82;p14"/>
            <p:cNvSpPr/>
            <p:nvPr/>
          </p:nvSpPr>
          <p:spPr>
            <a:xfrm>
              <a:off x="824100" y="3561855"/>
              <a:ext cx="7495800" cy="527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" name="Google Shape;8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44850" y="3618032"/>
              <a:ext cx="594360" cy="3812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9210" y="3645230"/>
            <a:ext cx="1344168" cy="32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3375" y="3650947"/>
            <a:ext cx="998100" cy="32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0550" y="3650944"/>
            <a:ext cx="788013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7650" y="3686540"/>
            <a:ext cx="376100" cy="2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5652125" y="3561855"/>
            <a:ext cx="197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nonnegative !</a:t>
            </a:r>
            <a:endParaRPr sz="1800">
              <a:solidFill>
                <a:srgbClr val="DD7E6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9" name="Google Shape;89;p14"/>
          <p:cNvGrpSpPr/>
          <p:nvPr/>
        </p:nvGrpSpPr>
        <p:grpSpPr>
          <a:xfrm>
            <a:off x="824100" y="4176110"/>
            <a:ext cx="7495800" cy="527700"/>
            <a:chOff x="824100" y="4176110"/>
            <a:chExt cx="7495800" cy="527700"/>
          </a:xfrm>
        </p:grpSpPr>
        <p:sp>
          <p:nvSpPr>
            <p:cNvPr id="90" name="Google Shape;90;p14"/>
            <p:cNvSpPr/>
            <p:nvPr/>
          </p:nvSpPr>
          <p:spPr>
            <a:xfrm>
              <a:off x="824100" y="4176110"/>
              <a:ext cx="7495800" cy="527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1470948" y="4176110"/>
              <a:ext cx="62880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≥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≥ ⋯ ≥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≥ 0</a:t>
              </a:r>
              <a:endParaRPr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824100" y="4790350"/>
            <a:ext cx="7495800" cy="777125"/>
            <a:chOff x="824100" y="4790350"/>
            <a:chExt cx="7495800" cy="777125"/>
          </a:xfrm>
        </p:grpSpPr>
        <p:sp>
          <p:nvSpPr>
            <p:cNvPr id="93" name="Google Shape;93;p14"/>
            <p:cNvSpPr/>
            <p:nvPr/>
          </p:nvSpPr>
          <p:spPr>
            <a:xfrm>
              <a:off x="824100" y="4804275"/>
              <a:ext cx="7495800" cy="7632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924225" y="4790350"/>
              <a:ext cx="5470800" cy="6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</a:t>
              </a:r>
              <a:r>
                <a:rPr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singular values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of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are 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square roots of the eigenvalues of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95" name="Google Shape;9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9300" y="5003195"/>
            <a:ext cx="822960" cy="3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5"/>
          <p:cNvGrpSpPr/>
          <p:nvPr/>
        </p:nvGrpSpPr>
        <p:grpSpPr>
          <a:xfrm>
            <a:off x="5892175" y="3754750"/>
            <a:ext cx="1643600" cy="1193913"/>
            <a:chOff x="5892175" y="3754750"/>
            <a:chExt cx="1643600" cy="1193913"/>
          </a:xfrm>
        </p:grpSpPr>
        <p:sp>
          <p:nvSpPr>
            <p:cNvPr id="101" name="Google Shape;101;p15"/>
            <p:cNvSpPr/>
            <p:nvPr/>
          </p:nvSpPr>
          <p:spPr>
            <a:xfrm>
              <a:off x="5930075" y="4632463"/>
              <a:ext cx="417300" cy="316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892175" y="3754750"/>
              <a:ext cx="417300" cy="316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7118475" y="3754750"/>
              <a:ext cx="417300" cy="316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1508871" y="317058"/>
            <a:ext cx="7099258" cy="1317456"/>
            <a:chOff x="1163615" y="497026"/>
            <a:chExt cx="7776599" cy="740851"/>
          </a:xfrm>
        </p:grpSpPr>
        <p:sp>
          <p:nvSpPr>
            <p:cNvPr id="106" name="Google Shape;106;p15"/>
            <p:cNvSpPr/>
            <p:nvPr/>
          </p:nvSpPr>
          <p:spPr>
            <a:xfrm>
              <a:off x="1993114" y="497478"/>
              <a:ext cx="6947100" cy="740400"/>
            </a:xfrm>
            <a:prstGeom prst="snip1Rect">
              <a:avLst>
                <a:gd fmla="val 5102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163615" y="497026"/>
              <a:ext cx="829500" cy="7407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C9DA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?</a:t>
              </a:r>
              <a:endParaRPr b="1" sz="3000">
                <a:solidFill>
                  <a:srgbClr val="C9DA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08" name="Google Shape;108;p15"/>
          <p:cNvSpPr/>
          <p:nvPr/>
        </p:nvSpPr>
        <p:spPr>
          <a:xfrm>
            <a:off x="0" y="512375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2266050" y="379825"/>
            <a:ext cx="60444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                    , find the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singular values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find a 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vector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the length 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is maximized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rgbClr val="F1C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1508850" y="311700"/>
            <a:ext cx="757200" cy="131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3000">
              <a:solidFill>
                <a:srgbClr val="DD7E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110" y="427103"/>
            <a:ext cx="1219200" cy="6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725" y="1764039"/>
            <a:ext cx="2286000" cy="102777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5010450" y="1764050"/>
            <a:ext cx="129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eigenvalues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463675" y="1764050"/>
            <a:ext cx="2388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 equation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749175" y="2220325"/>
            <a:ext cx="3291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360   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90   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8013" y="3024218"/>
            <a:ext cx="1700784" cy="34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3988" y="3024213"/>
            <a:ext cx="1600200" cy="34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9390" y="3050130"/>
            <a:ext cx="609600" cy="28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1375" y="3732761"/>
            <a:ext cx="1127760" cy="31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2253" y="3700848"/>
            <a:ext cx="533400" cy="37998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564850" y="3655700"/>
            <a:ext cx="1824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subject to ||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= 1</a:t>
            </a:r>
            <a:endParaRPr>
              <a:solidFill>
                <a:srgbClr val="FFF2CC"/>
              </a:solidFill>
            </a:endParaRPr>
          </a:p>
        </p:txBody>
      </p:sp>
      <p:grpSp>
        <p:nvGrpSpPr>
          <p:cNvPr id="122" name="Google Shape;122;p15"/>
          <p:cNvGrpSpPr/>
          <p:nvPr/>
        </p:nvGrpSpPr>
        <p:grpSpPr>
          <a:xfrm>
            <a:off x="4716800" y="3685013"/>
            <a:ext cx="697200" cy="411600"/>
            <a:chOff x="6271275" y="3707888"/>
            <a:chExt cx="697200" cy="411600"/>
          </a:xfrm>
        </p:grpSpPr>
        <p:sp>
          <p:nvSpPr>
            <p:cNvPr id="123" name="Google Shape;123;p15"/>
            <p:cNvSpPr/>
            <p:nvPr/>
          </p:nvSpPr>
          <p:spPr>
            <a:xfrm>
              <a:off x="6271275" y="3707888"/>
              <a:ext cx="697200" cy="4116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" name="Google Shape;12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53175" y="3761025"/>
              <a:ext cx="533400" cy="305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15"/>
          <p:cNvSpPr txBox="1"/>
          <p:nvPr/>
        </p:nvSpPr>
        <p:spPr>
          <a:xfrm>
            <a:off x="495225" y="4316675"/>
            <a:ext cx="214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unit eigenvector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corresponding to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24175" y="4572825"/>
            <a:ext cx="1548384" cy="329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5"/>
          <p:cNvGrpSpPr/>
          <p:nvPr/>
        </p:nvGrpSpPr>
        <p:grpSpPr>
          <a:xfrm>
            <a:off x="4526375" y="4211950"/>
            <a:ext cx="1182900" cy="1080000"/>
            <a:chOff x="4526375" y="4211950"/>
            <a:chExt cx="1182900" cy="1080000"/>
          </a:xfrm>
        </p:grpSpPr>
        <p:sp>
          <p:nvSpPr>
            <p:cNvPr id="128" name="Google Shape;128;p15"/>
            <p:cNvSpPr/>
            <p:nvPr/>
          </p:nvSpPr>
          <p:spPr>
            <a:xfrm>
              <a:off x="4526375" y="4211950"/>
              <a:ext cx="1182900" cy="1080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9" name="Google Shape;129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81125" y="4246263"/>
              <a:ext cx="994800" cy="9826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45325" y="1735474"/>
            <a:ext cx="824955" cy="8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30063" y="3555588"/>
            <a:ext cx="1014984" cy="67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18475" y="3555738"/>
            <a:ext cx="1078992" cy="67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63100" y="4467225"/>
            <a:ext cx="950976" cy="64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7084450" y="4542400"/>
            <a:ext cx="1636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orthogonal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948618" y="2364653"/>
            <a:ext cx="994800" cy="102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442950" y="2297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9.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2" name="Google Shape;142;p16"/>
          <p:cNvGrpSpPr/>
          <p:nvPr/>
        </p:nvGrpSpPr>
        <p:grpSpPr>
          <a:xfrm>
            <a:off x="1605275" y="550701"/>
            <a:ext cx="5933426" cy="763532"/>
            <a:chOff x="1699109" y="924453"/>
            <a:chExt cx="5697000" cy="84600"/>
          </a:xfrm>
        </p:grpSpPr>
        <p:sp>
          <p:nvSpPr>
            <p:cNvPr id="143" name="Google Shape;143;p16"/>
            <p:cNvSpPr/>
            <p:nvPr/>
          </p:nvSpPr>
          <p:spPr>
            <a:xfrm>
              <a:off x="1699109" y="924453"/>
              <a:ext cx="5697000" cy="84600"/>
            </a:xfrm>
            <a:prstGeom prst="round2SameRect">
              <a:avLst>
                <a:gd fmla="val 7884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1920521" y="924453"/>
              <a:ext cx="5341800" cy="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Let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…, 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orthonormal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basis of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ℝ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consisting of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eigenvectors of </a:t>
              </a:r>
              <a:r>
                <a:rPr i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aseline="30000" i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i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45" name="Google Shape;145;p16"/>
          <p:cNvGrpSpPr/>
          <p:nvPr/>
        </p:nvGrpSpPr>
        <p:grpSpPr>
          <a:xfrm>
            <a:off x="1605300" y="1354906"/>
            <a:ext cx="5933400" cy="763500"/>
            <a:chOff x="1605300" y="1354906"/>
            <a:chExt cx="5933400" cy="763500"/>
          </a:xfrm>
        </p:grpSpPr>
        <p:sp>
          <p:nvSpPr>
            <p:cNvPr id="146" name="Google Shape;146;p16"/>
            <p:cNvSpPr/>
            <p:nvPr/>
          </p:nvSpPr>
          <p:spPr>
            <a:xfrm>
              <a:off x="1605300" y="1354906"/>
              <a:ext cx="5933400" cy="763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1857275" y="1370216"/>
              <a:ext cx="5235000" cy="7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arranged so that the corresponding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eigenvalues of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aseline="30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satisfy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≥ ⋯ ≥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λ</a:t>
              </a:r>
              <a:r>
                <a:rPr baseline="-25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and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48" name="Google Shape;148;p16"/>
          <p:cNvGrpSpPr/>
          <p:nvPr/>
        </p:nvGrpSpPr>
        <p:grpSpPr>
          <a:xfrm>
            <a:off x="1605288" y="2159074"/>
            <a:ext cx="5933400" cy="480301"/>
            <a:chOff x="1605288" y="2159074"/>
            <a:chExt cx="5933400" cy="480301"/>
          </a:xfrm>
        </p:grpSpPr>
        <p:sp>
          <p:nvSpPr>
            <p:cNvPr id="149" name="Google Shape;149;p16"/>
            <p:cNvSpPr/>
            <p:nvPr/>
          </p:nvSpPr>
          <p:spPr>
            <a:xfrm>
              <a:off x="1605288" y="2159075"/>
              <a:ext cx="5933400" cy="480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 txBox="1"/>
            <p:nvPr/>
          </p:nvSpPr>
          <p:spPr>
            <a:xfrm>
              <a:off x="1857263" y="2159074"/>
              <a:ext cx="51606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suppose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has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nonzero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singular values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1" name="Google Shape;151;p16"/>
          <p:cNvGrpSpPr/>
          <p:nvPr/>
        </p:nvGrpSpPr>
        <p:grpSpPr>
          <a:xfrm>
            <a:off x="1605300" y="2680050"/>
            <a:ext cx="5933400" cy="764400"/>
            <a:chOff x="1605300" y="2680050"/>
            <a:chExt cx="5933400" cy="764400"/>
          </a:xfrm>
        </p:grpSpPr>
        <p:sp>
          <p:nvSpPr>
            <p:cNvPr id="152" name="Google Shape;152;p16"/>
            <p:cNvSpPr/>
            <p:nvPr/>
          </p:nvSpPr>
          <p:spPr>
            <a:xfrm rot="10800000">
              <a:off x="1605300" y="2680650"/>
              <a:ext cx="5933400" cy="763800"/>
            </a:xfrm>
            <a:prstGeom prst="round2SameRect">
              <a:avLst>
                <a:gd fmla="val 7884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1857275" y="2680050"/>
              <a:ext cx="5314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Then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…, </a:t>
              </a:r>
              <a:r>
                <a:rPr i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-25000" i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an </a:t>
              </a:r>
              <a:r>
                <a:rPr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orthogonal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basis for Col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and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</p:txBody>
        </p:sp>
      </p:grp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425" y="3528625"/>
            <a:ext cx="1191768" cy="3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775" y="3528633"/>
            <a:ext cx="850392" cy="35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754" y="3566348"/>
            <a:ext cx="329184" cy="22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6631" y="3528625"/>
            <a:ext cx="1051560" cy="35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4025" y="3578746"/>
            <a:ext cx="457200" cy="253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1746775" y="3919070"/>
            <a:ext cx="35508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is an orthogonal set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746775" y="4410560"/>
            <a:ext cx="41796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is a linearly independent set</a:t>
            </a:r>
            <a:endParaRPr>
              <a:solidFill>
                <a:srgbClr val="FFF2CC"/>
              </a:solidFill>
            </a:endParaRPr>
          </a:p>
        </p:txBody>
      </p:sp>
      <p:grpSp>
        <p:nvGrpSpPr>
          <p:cNvPr id="161" name="Google Shape;161;p16"/>
          <p:cNvGrpSpPr/>
          <p:nvPr/>
        </p:nvGrpSpPr>
        <p:grpSpPr>
          <a:xfrm>
            <a:off x="5616795" y="3998730"/>
            <a:ext cx="1595826" cy="296075"/>
            <a:chOff x="5616795" y="3998730"/>
            <a:chExt cx="1595826" cy="296075"/>
          </a:xfrm>
        </p:grpSpPr>
        <p:pic>
          <p:nvPicPr>
            <p:cNvPr id="162" name="Google Shape;162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16795" y="3998730"/>
              <a:ext cx="738200" cy="29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90245" y="4015550"/>
              <a:ext cx="722376" cy="2281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Google Shape;16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69350" y="4991710"/>
            <a:ext cx="1536192" cy="28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99725" y="5003645"/>
            <a:ext cx="658368" cy="26519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/>
        </p:nvSpPr>
        <p:spPr>
          <a:xfrm>
            <a:off x="1807825" y="4884310"/>
            <a:ext cx="119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Col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/>
          </a:p>
        </p:txBody>
      </p:sp>
      <p:sp>
        <p:nvSpPr>
          <p:cNvPr id="167" name="Google Shape;167;p16"/>
          <p:cNvSpPr txBox="1"/>
          <p:nvPr/>
        </p:nvSpPr>
        <p:spPr>
          <a:xfrm>
            <a:off x="98550" y="2717625"/>
            <a:ext cx="13290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≤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i="1">
              <a:solidFill>
                <a:srgbClr val="FFF2CC"/>
              </a:solidFill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325200" y="3195075"/>
            <a:ext cx="875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≤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i="1">
              <a:solidFill>
                <a:srgbClr val="FFF2CC"/>
              </a:solidFill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100825" y="4913825"/>
            <a:ext cx="12216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≤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&lt; m</a:t>
            </a:r>
            <a:endParaRPr i="1">
              <a:solidFill>
                <a:srgbClr val="FFF2CC"/>
              </a:solidFill>
            </a:endParaRPr>
          </a:p>
        </p:txBody>
      </p:sp>
      <p:grpSp>
        <p:nvGrpSpPr>
          <p:cNvPr id="170" name="Google Shape;170;p16"/>
          <p:cNvGrpSpPr/>
          <p:nvPr/>
        </p:nvGrpSpPr>
        <p:grpSpPr>
          <a:xfrm>
            <a:off x="-34175" y="3998713"/>
            <a:ext cx="1842000" cy="1034563"/>
            <a:chOff x="-34175" y="3998713"/>
            <a:chExt cx="1842000" cy="1034563"/>
          </a:xfrm>
        </p:grpSpPr>
        <p:sp>
          <p:nvSpPr>
            <p:cNvPr id="171" name="Google Shape;171;p16"/>
            <p:cNvSpPr txBox="1"/>
            <p:nvPr/>
          </p:nvSpPr>
          <p:spPr>
            <a:xfrm>
              <a:off x="273775" y="3998713"/>
              <a:ext cx="8757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&gt;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i="1">
                <a:solidFill>
                  <a:srgbClr val="FFF2CC"/>
                </a:solidFill>
              </a:endParaRPr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-34175" y="4476175"/>
              <a:ext cx="18420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overdetermined</a:t>
              </a:r>
              <a:endParaRPr>
                <a:solidFill>
                  <a:srgbClr val="FFF2CC"/>
                </a:solidFill>
              </a:endParaRPr>
            </a:p>
          </p:txBody>
        </p:sp>
      </p:grpSp>
      <p:grpSp>
        <p:nvGrpSpPr>
          <p:cNvPr id="173" name="Google Shape;173;p16"/>
          <p:cNvGrpSpPr/>
          <p:nvPr/>
        </p:nvGrpSpPr>
        <p:grpSpPr>
          <a:xfrm>
            <a:off x="0" y="1881775"/>
            <a:ext cx="1605300" cy="982275"/>
            <a:chOff x="0" y="1881775"/>
            <a:chExt cx="1605300" cy="982275"/>
          </a:xfrm>
        </p:grpSpPr>
        <p:sp>
          <p:nvSpPr>
            <p:cNvPr id="174" name="Google Shape;174;p16"/>
            <p:cNvSpPr txBox="1"/>
            <p:nvPr/>
          </p:nvSpPr>
          <p:spPr>
            <a:xfrm>
              <a:off x="325200" y="1881775"/>
              <a:ext cx="8757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&lt;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i="1">
                <a:solidFill>
                  <a:srgbClr val="FFF2CC"/>
                </a:solidFill>
              </a:endParaRPr>
            </a:p>
          </p:txBody>
        </p:sp>
        <p:sp>
          <p:nvSpPr>
            <p:cNvPr id="175" name="Google Shape;175;p16"/>
            <p:cNvSpPr txBox="1"/>
            <p:nvPr/>
          </p:nvSpPr>
          <p:spPr>
            <a:xfrm>
              <a:off x="0" y="2306950"/>
              <a:ext cx="16053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undetermined</a:t>
              </a:r>
              <a:endParaRPr>
                <a:solidFill>
                  <a:srgbClr val="FFF2CC"/>
                </a:solidFill>
              </a:endParaRPr>
            </a:p>
          </p:txBody>
        </p:sp>
      </p:grpSp>
      <p:grpSp>
        <p:nvGrpSpPr>
          <p:cNvPr id="176" name="Google Shape;176;p16"/>
          <p:cNvGrpSpPr/>
          <p:nvPr/>
        </p:nvGrpSpPr>
        <p:grpSpPr>
          <a:xfrm>
            <a:off x="7471300" y="3956133"/>
            <a:ext cx="1001150" cy="381266"/>
            <a:chOff x="7471300" y="3956133"/>
            <a:chExt cx="1001150" cy="381266"/>
          </a:xfrm>
        </p:grpSpPr>
        <p:pic>
          <p:nvPicPr>
            <p:cNvPr id="177" name="Google Shape;177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471300" y="3956133"/>
              <a:ext cx="594360" cy="381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96350" y="4000490"/>
              <a:ext cx="376100" cy="292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9" name="Google Shape;179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76025" y="4996700"/>
            <a:ext cx="3093625" cy="2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85" name="Google Shape;185;p17"/>
          <p:cNvGrpSpPr/>
          <p:nvPr/>
        </p:nvGrpSpPr>
        <p:grpSpPr>
          <a:xfrm>
            <a:off x="1605278" y="2074874"/>
            <a:ext cx="5933425" cy="546702"/>
            <a:chOff x="1699109" y="924453"/>
            <a:chExt cx="5697000" cy="84600"/>
          </a:xfrm>
        </p:grpSpPr>
        <p:sp>
          <p:nvSpPr>
            <p:cNvPr id="186" name="Google Shape;186;p17"/>
            <p:cNvSpPr/>
            <p:nvPr/>
          </p:nvSpPr>
          <p:spPr>
            <a:xfrm>
              <a:off x="1699109" y="924453"/>
              <a:ext cx="5697000" cy="84600"/>
            </a:xfrm>
            <a:prstGeom prst="round2SameRect">
              <a:avLst>
                <a:gd fmla="val 7884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1920517" y="930903"/>
              <a:ext cx="5341800" cy="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Let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be an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matrix with 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88" name="Google Shape;1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161" y="313038"/>
            <a:ext cx="1664208" cy="997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17"/>
          <p:cNvGrpSpPr/>
          <p:nvPr/>
        </p:nvGrpSpPr>
        <p:grpSpPr>
          <a:xfrm>
            <a:off x="2189600" y="339313"/>
            <a:ext cx="1972818" cy="670449"/>
            <a:chOff x="2189600" y="339313"/>
            <a:chExt cx="1972818" cy="670449"/>
          </a:xfrm>
        </p:grpSpPr>
        <p:pic>
          <p:nvPicPr>
            <p:cNvPr id="190" name="Google Shape;19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6850" y="339313"/>
              <a:ext cx="1115568" cy="670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7"/>
            <p:cNvSpPr txBox="1"/>
            <p:nvPr/>
          </p:nvSpPr>
          <p:spPr>
            <a:xfrm>
              <a:off x="2189600" y="410697"/>
              <a:ext cx="887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/>
            </a:p>
          </p:txBody>
        </p:sp>
      </p:grpSp>
      <p:grpSp>
        <p:nvGrpSpPr>
          <p:cNvPr id="192" name="Google Shape;192;p17"/>
          <p:cNvGrpSpPr/>
          <p:nvPr/>
        </p:nvGrpSpPr>
        <p:grpSpPr>
          <a:xfrm>
            <a:off x="3686900" y="548075"/>
            <a:ext cx="1399488" cy="989375"/>
            <a:chOff x="3686900" y="548075"/>
            <a:chExt cx="1399488" cy="989375"/>
          </a:xfrm>
        </p:grpSpPr>
        <p:sp>
          <p:nvSpPr>
            <p:cNvPr id="193" name="Google Shape;193;p17"/>
            <p:cNvSpPr txBox="1"/>
            <p:nvPr/>
          </p:nvSpPr>
          <p:spPr>
            <a:xfrm>
              <a:off x="3686900" y="1009750"/>
              <a:ext cx="7734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FF2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 i="1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4" name="Google Shape;194;p17"/>
            <p:cNvSpPr txBox="1"/>
            <p:nvPr/>
          </p:nvSpPr>
          <p:spPr>
            <a:xfrm>
              <a:off x="4288088" y="548075"/>
              <a:ext cx="7983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FF2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/>
            </a:p>
          </p:txBody>
        </p:sp>
        <p:cxnSp>
          <p:nvCxnSpPr>
            <p:cNvPr id="195" name="Google Shape;195;p17"/>
            <p:cNvCxnSpPr/>
            <p:nvPr/>
          </p:nvCxnSpPr>
          <p:spPr>
            <a:xfrm rot="10800000">
              <a:off x="3980275" y="962600"/>
              <a:ext cx="0" cy="1827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96" name="Google Shape;196;p17"/>
            <p:cNvCxnSpPr/>
            <p:nvPr/>
          </p:nvCxnSpPr>
          <p:spPr>
            <a:xfrm rot="10800000">
              <a:off x="4084275" y="811925"/>
              <a:ext cx="198900" cy="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97" name="Google Shape;197;p17"/>
          <p:cNvGrpSpPr/>
          <p:nvPr/>
        </p:nvGrpSpPr>
        <p:grpSpPr>
          <a:xfrm>
            <a:off x="1553800" y="1537450"/>
            <a:ext cx="5891776" cy="527700"/>
            <a:chOff x="1553800" y="1537450"/>
            <a:chExt cx="5891776" cy="527700"/>
          </a:xfrm>
        </p:grpSpPr>
        <p:sp>
          <p:nvSpPr>
            <p:cNvPr id="198" name="Google Shape;198;p17"/>
            <p:cNvSpPr txBox="1"/>
            <p:nvPr/>
          </p:nvSpPr>
          <p:spPr>
            <a:xfrm>
              <a:off x="1553800" y="1537450"/>
              <a:ext cx="56589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6D9EE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Theorem 10. </a:t>
              </a:r>
              <a:r>
                <a:rPr lang="ko" sz="1800">
                  <a:solidFill>
                    <a:srgbClr val="FF99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Singular Value Decomposition (SVD)</a:t>
              </a:r>
              <a:endParaRPr baseline="30000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99" name="Google Shape;19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28125" y="1615763"/>
              <a:ext cx="417451" cy="371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17"/>
          <p:cNvGrpSpPr/>
          <p:nvPr/>
        </p:nvGrpSpPr>
        <p:grpSpPr>
          <a:xfrm>
            <a:off x="1605295" y="2709595"/>
            <a:ext cx="5933426" cy="1180638"/>
            <a:chOff x="1699118" y="924454"/>
            <a:chExt cx="5697000" cy="202500"/>
          </a:xfrm>
        </p:grpSpPr>
        <p:sp>
          <p:nvSpPr>
            <p:cNvPr id="201" name="Google Shape;201;p17"/>
            <p:cNvSpPr/>
            <p:nvPr/>
          </p:nvSpPr>
          <p:spPr>
            <a:xfrm>
              <a:off x="1699118" y="924454"/>
              <a:ext cx="5697000" cy="202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 txBox="1"/>
            <p:nvPr/>
          </p:nvSpPr>
          <p:spPr>
            <a:xfrm>
              <a:off x="1920529" y="924454"/>
              <a:ext cx="5341800" cy="1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Then there exists an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matrix Σ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as in (a) for which the diagonal entries in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are the first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singular values of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σ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≥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σ</a:t>
              </a:r>
              <a:r>
                <a:rPr baseline="-25000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≥ ⋯ ≥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σ</a:t>
              </a:r>
              <a:r>
                <a:rPr baseline="-25000"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&gt; 0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3" name="Google Shape;203;p17"/>
          <p:cNvSpPr txBox="1"/>
          <p:nvPr/>
        </p:nvSpPr>
        <p:spPr>
          <a:xfrm>
            <a:off x="7187575" y="538625"/>
            <a:ext cx="579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endParaRPr/>
          </a:p>
        </p:txBody>
      </p:sp>
      <p:grpSp>
        <p:nvGrpSpPr>
          <p:cNvPr id="204" name="Google Shape;204;p17"/>
          <p:cNvGrpSpPr/>
          <p:nvPr/>
        </p:nvGrpSpPr>
        <p:grpSpPr>
          <a:xfrm>
            <a:off x="1605295" y="3968820"/>
            <a:ext cx="5933426" cy="1180638"/>
            <a:chOff x="1699118" y="924454"/>
            <a:chExt cx="5697000" cy="202500"/>
          </a:xfrm>
        </p:grpSpPr>
        <p:sp>
          <p:nvSpPr>
            <p:cNvPr id="205" name="Google Shape;205;p17"/>
            <p:cNvSpPr/>
            <p:nvPr/>
          </p:nvSpPr>
          <p:spPr>
            <a:xfrm rot="10800000">
              <a:off x="1699118" y="924454"/>
              <a:ext cx="5697000" cy="202500"/>
            </a:xfrm>
            <a:prstGeom prst="round2SameRect">
              <a:avLst>
                <a:gd fmla="val 11139" name="adj1"/>
                <a:gd fmla="val 0" name="adj2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 txBox="1"/>
            <p:nvPr/>
          </p:nvSpPr>
          <p:spPr>
            <a:xfrm>
              <a:off x="1920529" y="924454"/>
              <a:ext cx="5341800" cy="1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and there exist an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orthogonal matrix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an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×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orthogonal matrix</a:t>
              </a:r>
              <a:r>
                <a:rPr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such that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</a:t>
              </a:r>
              <a:r>
                <a:rPr i="1"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 </a:t>
              </a:r>
              <a:r>
                <a:rPr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Σ</a:t>
              </a:r>
              <a:r>
                <a:rPr lang="ko" sz="5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30000" i="1"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</a:t>
              </a:r>
              <a:endParaRPr baseline="30000" i="1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7" name="Google Shape;207;p17"/>
          <p:cNvSpPr txBox="1"/>
          <p:nvPr/>
        </p:nvSpPr>
        <p:spPr>
          <a:xfrm>
            <a:off x="360050" y="5126750"/>
            <a:ext cx="410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columns of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left singular vectors of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/>
          </a:p>
        </p:txBody>
      </p:sp>
      <p:sp>
        <p:nvSpPr>
          <p:cNvPr id="208" name="Google Shape;208;p17"/>
          <p:cNvSpPr txBox="1"/>
          <p:nvPr/>
        </p:nvSpPr>
        <p:spPr>
          <a:xfrm>
            <a:off x="4572000" y="5126750"/>
            <a:ext cx="4126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columns of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singular vectors of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/>
        </p:nvSpPr>
        <p:spPr>
          <a:xfrm>
            <a:off x="1192600" y="4374525"/>
            <a:ext cx="2886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[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14" name="Google Shape;214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469588" y="121915"/>
            <a:ext cx="4897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is an orthogonal basis for </a:t>
            </a:r>
            <a:r>
              <a:rPr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 </a:t>
            </a:r>
            <a:r>
              <a:rPr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>
              <a:solidFill>
                <a:srgbClr val="6D9EEB"/>
              </a:solidFill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559138" y="685815"/>
            <a:ext cx="2593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i="1">
              <a:solidFill>
                <a:srgbClr val="FFF2CC"/>
              </a:solidFill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3373763" y="685815"/>
            <a:ext cx="1396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i="1">
              <a:solidFill>
                <a:srgbClr val="FFF2CC"/>
              </a:solidFill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2876538" y="1379165"/>
            <a:ext cx="1499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lang="ko" sz="1800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ℝ</a:t>
            </a:r>
            <a:r>
              <a:rPr baseline="30000" i="1" lang="ko" sz="1800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>
              <a:solidFill>
                <a:srgbClr val="93C47D"/>
              </a:solidFill>
            </a:endParaRPr>
          </a:p>
        </p:txBody>
      </p:sp>
      <p:pic>
        <p:nvPicPr>
          <p:cNvPr id="219" name="Google Shape;2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5" y="1297265"/>
            <a:ext cx="1319784" cy="64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377" y="1297265"/>
            <a:ext cx="810768" cy="62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 txBox="1"/>
          <p:nvPr/>
        </p:nvSpPr>
        <p:spPr>
          <a:xfrm>
            <a:off x="4375938" y="1379153"/>
            <a:ext cx="875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≤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i="1">
              <a:solidFill>
                <a:srgbClr val="FFF2CC"/>
              </a:solidFill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469588" y="2141240"/>
            <a:ext cx="61464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Extend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to an orthonormal basis 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of ℝ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507113" y="2665340"/>
            <a:ext cx="2491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24" name="Google Shape;224;p18"/>
          <p:cNvSpPr txBox="1"/>
          <p:nvPr/>
        </p:nvSpPr>
        <p:spPr>
          <a:xfrm>
            <a:off x="3883388" y="2653190"/>
            <a:ext cx="23853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25" name="Google Shape;225;p18"/>
          <p:cNvSpPr txBox="1"/>
          <p:nvPr/>
        </p:nvSpPr>
        <p:spPr>
          <a:xfrm>
            <a:off x="5702613" y="121915"/>
            <a:ext cx="9906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lang="ko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ℝ</a:t>
            </a:r>
            <a:r>
              <a:rPr baseline="30000" i="1" lang="ko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26" name="Google Shape;226;p18"/>
          <p:cNvSpPr txBox="1"/>
          <p:nvPr/>
        </p:nvSpPr>
        <p:spPr>
          <a:xfrm>
            <a:off x="4782368" y="121550"/>
            <a:ext cx="81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ℝ</a:t>
            </a:r>
            <a:r>
              <a:rPr baseline="30000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227" name="Google Shape;227;p18"/>
          <p:cNvSpPr txBox="1"/>
          <p:nvPr/>
        </p:nvSpPr>
        <p:spPr>
          <a:xfrm>
            <a:off x="2808013" y="2653190"/>
            <a:ext cx="845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/>
          </a:p>
        </p:txBody>
      </p:sp>
      <p:sp>
        <p:nvSpPr>
          <p:cNvPr id="228" name="Google Shape;228;p18"/>
          <p:cNvSpPr txBox="1"/>
          <p:nvPr/>
        </p:nvSpPr>
        <p:spPr>
          <a:xfrm>
            <a:off x="5775063" y="2653190"/>
            <a:ext cx="845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</p:txBody>
      </p:sp>
      <p:sp>
        <p:nvSpPr>
          <p:cNvPr id="229" name="Google Shape;229;p18"/>
          <p:cNvSpPr txBox="1"/>
          <p:nvPr/>
        </p:nvSpPr>
        <p:spPr>
          <a:xfrm>
            <a:off x="862000" y="3409688"/>
            <a:ext cx="2593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30" name="Google Shape;230;p18"/>
          <p:cNvSpPr txBox="1"/>
          <p:nvPr/>
        </p:nvSpPr>
        <p:spPr>
          <a:xfrm>
            <a:off x="1192600" y="3905413"/>
            <a:ext cx="2886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[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>
              <a:solidFill>
                <a:srgbClr val="FFF2CC"/>
              </a:solidFill>
            </a:endParaRPr>
          </a:p>
        </p:txBody>
      </p:sp>
      <p:grpSp>
        <p:nvGrpSpPr>
          <p:cNvPr id="231" name="Google Shape;231;p18"/>
          <p:cNvGrpSpPr/>
          <p:nvPr/>
        </p:nvGrpSpPr>
        <p:grpSpPr>
          <a:xfrm>
            <a:off x="2804225" y="4784224"/>
            <a:ext cx="810600" cy="448399"/>
            <a:chOff x="2804225" y="4784224"/>
            <a:chExt cx="810600" cy="448399"/>
          </a:xfrm>
        </p:grpSpPr>
        <p:sp>
          <p:nvSpPr>
            <p:cNvPr id="232" name="Google Shape;232;p18"/>
            <p:cNvSpPr/>
            <p:nvPr/>
          </p:nvSpPr>
          <p:spPr>
            <a:xfrm rot="10800000">
              <a:off x="2923775" y="4784224"/>
              <a:ext cx="571500" cy="117800"/>
            </a:xfrm>
            <a:custGeom>
              <a:rect b="b" l="l" r="r" t="t"/>
              <a:pathLst>
                <a:path extrusionOk="0" h="4712" w="22860">
                  <a:moveTo>
                    <a:pt x="0" y="3798"/>
                  </a:moveTo>
                  <a:cubicBezTo>
                    <a:pt x="5789" y="-1166"/>
                    <a:pt x="18628" y="-1632"/>
                    <a:pt x="22860" y="4712"/>
                  </a:cubicBezTo>
                </a:path>
              </a:pathLst>
            </a:custGeom>
            <a:noFill/>
            <a:ln cap="flat" cmpd="sng" w="9525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3" name="Google Shape;233;p18"/>
            <p:cNvSpPr txBox="1"/>
            <p:nvPr/>
          </p:nvSpPr>
          <p:spPr>
            <a:xfrm>
              <a:off x="2804225" y="4868123"/>
              <a:ext cx="8106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ko" sz="1800">
                  <a:solidFill>
                    <a:srgbClr val="FFF2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>
                <a:solidFill>
                  <a:srgbClr val="FFF2CC"/>
                </a:solidFill>
              </a:endParaRPr>
            </a:p>
          </p:txBody>
        </p:sp>
      </p:grpSp>
      <p:grpSp>
        <p:nvGrpSpPr>
          <p:cNvPr id="234" name="Google Shape;234;p18"/>
          <p:cNvGrpSpPr/>
          <p:nvPr/>
        </p:nvGrpSpPr>
        <p:grpSpPr>
          <a:xfrm>
            <a:off x="4204250" y="3435410"/>
            <a:ext cx="3910795" cy="1419340"/>
            <a:chOff x="4204250" y="3435410"/>
            <a:chExt cx="3910795" cy="1419340"/>
          </a:xfrm>
        </p:grpSpPr>
        <p:grpSp>
          <p:nvGrpSpPr>
            <p:cNvPr id="235" name="Google Shape;235;p18"/>
            <p:cNvGrpSpPr/>
            <p:nvPr/>
          </p:nvGrpSpPr>
          <p:grpSpPr>
            <a:xfrm>
              <a:off x="4204250" y="3435410"/>
              <a:ext cx="3910795" cy="1394340"/>
              <a:chOff x="4204250" y="3435410"/>
              <a:chExt cx="3910795" cy="1394340"/>
            </a:xfrm>
          </p:grpSpPr>
          <p:sp>
            <p:nvSpPr>
              <p:cNvPr id="236" name="Google Shape;236;p18"/>
              <p:cNvSpPr txBox="1"/>
              <p:nvPr/>
            </p:nvSpPr>
            <p:spPr>
              <a:xfrm>
                <a:off x="4204250" y="3875350"/>
                <a:ext cx="2412600" cy="5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 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Σ = [ </a:t>
                </a:r>
                <a:r>
                  <a:rPr b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</a:t>
                </a:r>
                <a:r>
                  <a:rPr b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⋯  </a:t>
                </a:r>
                <a:r>
                  <a:rPr b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</a:t>
                </a:r>
                <a:r>
                  <a:rPr baseline="-25000" i="1"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</a:t>
                </a:r>
                <a:r>
                  <a:rPr lang="ko" sz="1800">
                    <a:solidFill>
                      <a:srgbClr val="FFF2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] </a:t>
                </a:r>
                <a:endParaRPr>
                  <a:solidFill>
                    <a:srgbClr val="FFF2CC"/>
                  </a:solidFill>
                </a:endParaRPr>
              </a:p>
            </p:txBody>
          </p:sp>
          <p:pic>
            <p:nvPicPr>
              <p:cNvPr id="237" name="Google Shape;237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396375" y="3435410"/>
                <a:ext cx="1718670" cy="13943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8" name="Google Shape;238;p18"/>
            <p:cNvGrpSpPr/>
            <p:nvPr/>
          </p:nvGrpSpPr>
          <p:grpSpPr>
            <a:xfrm>
              <a:off x="6475517" y="3511351"/>
              <a:ext cx="1566300" cy="1343400"/>
              <a:chOff x="6475517" y="3511351"/>
              <a:chExt cx="1566300" cy="1343400"/>
            </a:xfrm>
          </p:grpSpPr>
          <p:cxnSp>
            <p:nvCxnSpPr>
              <p:cNvPr id="239" name="Google Shape;239;p18"/>
              <p:cNvCxnSpPr/>
              <p:nvPr/>
            </p:nvCxnSpPr>
            <p:spPr>
              <a:xfrm>
                <a:off x="6475517" y="4559422"/>
                <a:ext cx="1566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18"/>
              <p:cNvCxnSpPr/>
              <p:nvPr/>
            </p:nvCxnSpPr>
            <p:spPr>
              <a:xfrm rot="10800000">
                <a:off x="7828057" y="3511351"/>
                <a:ext cx="0" cy="1343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41" name="Google Shape;241;p18"/>
          <p:cNvSpPr txBox="1"/>
          <p:nvPr/>
        </p:nvSpPr>
        <p:spPr>
          <a:xfrm>
            <a:off x="4644325" y="4902025"/>
            <a:ext cx="2886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[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>
              <a:solidFill>
                <a:srgbClr val="FFF2CC"/>
              </a:solidFill>
            </a:endParaRPr>
          </a:p>
        </p:txBody>
      </p:sp>
      <p:grpSp>
        <p:nvGrpSpPr>
          <p:cNvPr id="242" name="Google Shape;242;p18"/>
          <p:cNvGrpSpPr/>
          <p:nvPr/>
        </p:nvGrpSpPr>
        <p:grpSpPr>
          <a:xfrm>
            <a:off x="6440800" y="2855888"/>
            <a:ext cx="2348925" cy="1960452"/>
            <a:chOff x="6440800" y="2855888"/>
            <a:chExt cx="2348925" cy="1960452"/>
          </a:xfrm>
        </p:grpSpPr>
        <p:sp>
          <p:nvSpPr>
            <p:cNvPr id="243" name="Google Shape;243;p18"/>
            <p:cNvSpPr txBox="1"/>
            <p:nvPr/>
          </p:nvSpPr>
          <p:spPr>
            <a:xfrm>
              <a:off x="8273425" y="3871825"/>
              <a:ext cx="516300" cy="5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>
                <a:solidFill>
                  <a:srgbClr val="FFF2CC"/>
                </a:solidFill>
              </a:endParaRPr>
            </a:p>
          </p:txBody>
        </p:sp>
        <p:sp>
          <p:nvSpPr>
            <p:cNvPr id="244" name="Google Shape;244;p18"/>
            <p:cNvSpPr txBox="1"/>
            <p:nvPr/>
          </p:nvSpPr>
          <p:spPr>
            <a:xfrm>
              <a:off x="7000525" y="2855888"/>
              <a:ext cx="5163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>
                <a:solidFill>
                  <a:srgbClr val="FFF2CC"/>
                </a:solidFill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6440800" y="3268790"/>
              <a:ext cx="1588775" cy="143600"/>
            </a:xfrm>
            <a:custGeom>
              <a:rect b="b" l="l" r="r" t="t"/>
              <a:pathLst>
                <a:path extrusionOk="0" h="5744" w="63551">
                  <a:moveTo>
                    <a:pt x="0" y="5058"/>
                  </a:moveTo>
                  <a:cubicBezTo>
                    <a:pt x="5487" y="4220"/>
                    <a:pt x="22327" y="-85"/>
                    <a:pt x="32919" y="29"/>
                  </a:cubicBezTo>
                  <a:cubicBezTo>
                    <a:pt x="43511" y="143"/>
                    <a:pt x="58446" y="4792"/>
                    <a:pt x="63551" y="5744"/>
                  </a:cubicBezTo>
                </a:path>
              </a:pathLst>
            </a:custGeom>
            <a:noFill/>
            <a:ln cap="flat" cmpd="sng" w="9525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6" name="Google Shape;246;p18"/>
            <p:cNvSpPr/>
            <p:nvPr/>
          </p:nvSpPr>
          <p:spPr>
            <a:xfrm rot="5400000">
              <a:off x="7517737" y="4060651"/>
              <a:ext cx="1367776" cy="143600"/>
            </a:xfrm>
            <a:custGeom>
              <a:rect b="b" l="l" r="r" t="t"/>
              <a:pathLst>
                <a:path extrusionOk="0" h="5744" w="63551">
                  <a:moveTo>
                    <a:pt x="0" y="5058"/>
                  </a:moveTo>
                  <a:cubicBezTo>
                    <a:pt x="5487" y="4220"/>
                    <a:pt x="22327" y="-85"/>
                    <a:pt x="32919" y="29"/>
                  </a:cubicBezTo>
                  <a:cubicBezTo>
                    <a:pt x="43511" y="143"/>
                    <a:pt x="58446" y="4792"/>
                    <a:pt x="63551" y="5744"/>
                  </a:cubicBezTo>
                </a:path>
              </a:pathLst>
            </a:custGeom>
            <a:noFill/>
            <a:ln cap="flat" cmpd="sng" w="9525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47" name="Google Shape;247;p18"/>
          <p:cNvSpPr txBox="1"/>
          <p:nvPr/>
        </p:nvSpPr>
        <p:spPr>
          <a:xfrm>
            <a:off x="7044025" y="732950"/>
            <a:ext cx="1229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endParaRPr/>
          </a:p>
        </p:txBody>
      </p:sp>
      <p:grpSp>
        <p:nvGrpSpPr>
          <p:cNvPr id="248" name="Google Shape;248;p18"/>
          <p:cNvGrpSpPr/>
          <p:nvPr/>
        </p:nvGrpSpPr>
        <p:grpSpPr>
          <a:xfrm>
            <a:off x="6779350" y="1348750"/>
            <a:ext cx="1633800" cy="514200"/>
            <a:chOff x="6779350" y="1348750"/>
            <a:chExt cx="1633800" cy="514200"/>
          </a:xfrm>
        </p:grpSpPr>
        <p:sp>
          <p:nvSpPr>
            <p:cNvPr id="249" name="Google Shape;249;p18"/>
            <p:cNvSpPr/>
            <p:nvPr/>
          </p:nvSpPr>
          <p:spPr>
            <a:xfrm>
              <a:off x="6898000" y="1348750"/>
              <a:ext cx="1396500" cy="514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8"/>
            <p:cNvSpPr txBox="1"/>
            <p:nvPr/>
          </p:nvSpPr>
          <p:spPr>
            <a:xfrm>
              <a:off x="6779350" y="1379150"/>
              <a:ext cx="1633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</a:t>
              </a:r>
              <a:r>
                <a:rPr i="1"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 </a:t>
              </a:r>
              <a:r>
                <a:rPr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Σ</a:t>
              </a:r>
              <a:r>
                <a:rPr lang="ko" sz="5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baseline="30000" i="1" lang="ko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</a:t>
              </a:r>
              <a:endParaRPr baseline="30000" i="1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51" name="Google Shape;25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3479" y="756846"/>
            <a:ext cx="5697025" cy="43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512375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2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8" name="Google Shape;258;p19"/>
          <p:cNvGrpSpPr/>
          <p:nvPr/>
        </p:nvGrpSpPr>
        <p:grpSpPr>
          <a:xfrm>
            <a:off x="1508858" y="313628"/>
            <a:ext cx="7509084" cy="887688"/>
            <a:chOff x="1163615" y="497026"/>
            <a:chExt cx="7776599" cy="740851"/>
          </a:xfrm>
        </p:grpSpPr>
        <p:sp>
          <p:nvSpPr>
            <p:cNvPr id="259" name="Google Shape;259;p19"/>
            <p:cNvSpPr/>
            <p:nvPr/>
          </p:nvSpPr>
          <p:spPr>
            <a:xfrm>
              <a:off x="1993114" y="497478"/>
              <a:ext cx="6947100" cy="740400"/>
            </a:xfrm>
            <a:prstGeom prst="snip1Rect">
              <a:avLst>
                <a:gd fmla="val 5102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163615" y="497026"/>
              <a:ext cx="829500" cy="7407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C9DA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?</a:t>
              </a:r>
              <a:endParaRPr b="1" sz="3000">
                <a:solidFill>
                  <a:srgbClr val="C9DA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61" name="Google Shape;261;p19"/>
          <p:cNvSpPr txBox="1"/>
          <p:nvPr/>
        </p:nvSpPr>
        <p:spPr>
          <a:xfrm>
            <a:off x="2266050" y="379825"/>
            <a:ext cx="66723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                    , construct a singular value decomposition</a:t>
            </a:r>
            <a:r>
              <a:rPr lang="ko" sz="10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rgbClr val="F1C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508850" y="311700"/>
            <a:ext cx="800100" cy="88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3000">
              <a:solidFill>
                <a:srgbClr val="DD7E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3" name="Google Shape;2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110" y="427103"/>
            <a:ext cx="1219200" cy="6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9"/>
          <p:cNvSpPr txBox="1"/>
          <p:nvPr/>
        </p:nvSpPr>
        <p:spPr>
          <a:xfrm>
            <a:off x="296800" y="2086663"/>
            <a:ext cx="1476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igenvalues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1585842" y="1966838"/>
            <a:ext cx="2443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 equation 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i="1"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λI|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0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19"/>
          <p:cNvSpPr txBox="1"/>
          <p:nvPr/>
        </p:nvSpPr>
        <p:spPr>
          <a:xfrm>
            <a:off x="28163" y="2682700"/>
            <a:ext cx="3291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360   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90   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/>
          </a:p>
        </p:txBody>
      </p:sp>
      <p:sp>
        <p:nvSpPr>
          <p:cNvPr id="267" name="Google Shape;267;p19"/>
          <p:cNvSpPr txBox="1"/>
          <p:nvPr/>
        </p:nvSpPr>
        <p:spPr>
          <a:xfrm>
            <a:off x="93200" y="1385550"/>
            <a:ext cx="401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Orthogonal diagonalization of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8" name="Google Shape;268;p19"/>
          <p:cNvGrpSpPr/>
          <p:nvPr/>
        </p:nvGrpSpPr>
        <p:grpSpPr>
          <a:xfrm>
            <a:off x="373200" y="4546500"/>
            <a:ext cx="3061590" cy="747607"/>
            <a:chOff x="373200" y="4546500"/>
            <a:chExt cx="3061590" cy="747607"/>
          </a:xfrm>
        </p:grpSpPr>
        <p:pic>
          <p:nvPicPr>
            <p:cNvPr id="269" name="Google Shape;26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3200" y="4546500"/>
              <a:ext cx="756951" cy="747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18969" y="4546500"/>
              <a:ext cx="867941" cy="747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75728" y="4546500"/>
              <a:ext cx="859062" cy="7476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19"/>
          <p:cNvSpPr txBox="1"/>
          <p:nvPr/>
        </p:nvSpPr>
        <p:spPr>
          <a:xfrm>
            <a:off x="93200" y="3636500"/>
            <a:ext cx="4395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Orthonormal eigenvectors (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i="1"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λI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b="1"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19"/>
          <p:cNvSpPr txBox="1"/>
          <p:nvPr/>
        </p:nvSpPr>
        <p:spPr>
          <a:xfrm>
            <a:off x="601850" y="3962800"/>
            <a:ext cx="3002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(Gram-Schmidt if necessary)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4725" y="1541012"/>
            <a:ext cx="1876350" cy="63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0673" y="1432948"/>
            <a:ext cx="2008750" cy="8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188" y="3250263"/>
            <a:ext cx="2703576" cy="34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40675" y="2647898"/>
            <a:ext cx="1680603" cy="60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23784" y="2647800"/>
            <a:ext cx="1838159" cy="6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3575" y="3453488"/>
            <a:ext cx="2258568" cy="77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94175" y="4457113"/>
            <a:ext cx="4515273" cy="7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9"/>
          <p:cNvSpPr txBox="1"/>
          <p:nvPr/>
        </p:nvSpPr>
        <p:spPr>
          <a:xfrm>
            <a:off x="4640600" y="3592700"/>
            <a:ext cx="1926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spans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ℝ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82" name="Google Shape;282;p19"/>
          <p:cNvSpPr txBox="1"/>
          <p:nvPr/>
        </p:nvSpPr>
        <p:spPr>
          <a:xfrm>
            <a:off x="5829325" y="822675"/>
            <a:ext cx="3002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× 2    Σ: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× 3 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3 × 3</a:t>
            </a:r>
            <a:endParaRPr/>
          </a:p>
        </p:txBody>
      </p:sp>
      <p:sp>
        <p:nvSpPr>
          <p:cNvPr id="283" name="Google Shape;283;p19"/>
          <p:cNvSpPr txBox="1"/>
          <p:nvPr/>
        </p:nvSpPr>
        <p:spPr>
          <a:xfrm>
            <a:off x="2996821" y="2676700"/>
            <a:ext cx="1420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</a:t>
            </a:r>
            <a:endParaRPr/>
          </a:p>
        </p:txBody>
      </p:sp>
      <p:cxnSp>
        <p:nvCxnSpPr>
          <p:cNvPr id="284" name="Google Shape;284;p19"/>
          <p:cNvCxnSpPr/>
          <p:nvPr/>
        </p:nvCxnSpPr>
        <p:spPr>
          <a:xfrm>
            <a:off x="8498200" y="1594475"/>
            <a:ext cx="0" cy="571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0"/>
          <p:cNvGrpSpPr/>
          <p:nvPr/>
        </p:nvGrpSpPr>
        <p:grpSpPr>
          <a:xfrm>
            <a:off x="45590" y="1486525"/>
            <a:ext cx="1420500" cy="1975800"/>
            <a:chOff x="49850" y="1497325"/>
            <a:chExt cx="1420500" cy="1975800"/>
          </a:xfrm>
        </p:grpSpPr>
        <p:sp>
          <p:nvSpPr>
            <p:cNvPr id="290" name="Google Shape;290;p20"/>
            <p:cNvSpPr/>
            <p:nvPr/>
          </p:nvSpPr>
          <p:spPr>
            <a:xfrm>
              <a:off x="49850" y="1497325"/>
              <a:ext cx="1420500" cy="19758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1" name="Google Shape;291;p20"/>
            <p:cNvCxnSpPr/>
            <p:nvPr/>
          </p:nvCxnSpPr>
          <p:spPr>
            <a:xfrm rot="10800000">
              <a:off x="520050" y="2030525"/>
              <a:ext cx="217200" cy="5145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92" name="Google Shape;292;p20"/>
            <p:cNvSpPr txBox="1"/>
            <p:nvPr/>
          </p:nvSpPr>
          <p:spPr>
            <a:xfrm>
              <a:off x="239850" y="1551825"/>
              <a:ext cx="4974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</p:grpSp>
      <p:sp>
        <p:nvSpPr>
          <p:cNvPr id="293" name="Google Shape;293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4" name="Google Shape;294;p20"/>
          <p:cNvSpPr/>
          <p:nvPr/>
        </p:nvSpPr>
        <p:spPr>
          <a:xfrm>
            <a:off x="0" y="512375"/>
            <a:ext cx="1338900" cy="437400"/>
          </a:xfrm>
          <a:prstGeom prst="homePlate">
            <a:avLst>
              <a:gd fmla="val 40664" name="adj"/>
            </a:avLst>
          </a:prstGeom>
          <a:gradFill>
            <a:gsLst>
              <a:gs pos="0">
                <a:srgbClr val="666666"/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3</a:t>
            </a:r>
            <a:endParaRPr b="1" i="1" sz="1800">
              <a:solidFill>
                <a:srgbClr val="6D9E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5" name="Google Shape;295;p20"/>
          <p:cNvGrpSpPr/>
          <p:nvPr/>
        </p:nvGrpSpPr>
        <p:grpSpPr>
          <a:xfrm>
            <a:off x="1507995" y="319624"/>
            <a:ext cx="7285118" cy="1126316"/>
            <a:chOff x="1163615" y="497026"/>
            <a:chExt cx="7776599" cy="740851"/>
          </a:xfrm>
        </p:grpSpPr>
        <p:sp>
          <p:nvSpPr>
            <p:cNvPr id="296" name="Google Shape;296;p20"/>
            <p:cNvSpPr/>
            <p:nvPr/>
          </p:nvSpPr>
          <p:spPr>
            <a:xfrm>
              <a:off x="1993114" y="497478"/>
              <a:ext cx="6947100" cy="740400"/>
            </a:xfrm>
            <a:prstGeom prst="snip1Rect">
              <a:avLst>
                <a:gd fmla="val 5102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1163615" y="497026"/>
              <a:ext cx="829500" cy="7407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C9DAF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?</a:t>
              </a:r>
              <a:endParaRPr b="1" sz="3000">
                <a:solidFill>
                  <a:srgbClr val="C9DAF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98" name="Google Shape;298;p20"/>
          <p:cNvSpPr txBox="1"/>
          <p:nvPr/>
        </p:nvSpPr>
        <p:spPr>
          <a:xfrm>
            <a:off x="2266050" y="379825"/>
            <a:ext cx="65637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                  , construct a singular value decomposition of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rgbClr val="F1C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1508000" y="319675"/>
            <a:ext cx="783600" cy="112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3000">
              <a:solidFill>
                <a:srgbClr val="DD7E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0" name="Google Shape;300;p20"/>
          <p:cNvSpPr txBox="1"/>
          <p:nvPr/>
        </p:nvSpPr>
        <p:spPr>
          <a:xfrm>
            <a:off x="5790725" y="1007100"/>
            <a:ext cx="3002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3 × 3    Σ: 3 × 2 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 × 2</a:t>
            </a:r>
            <a:endParaRPr/>
          </a:p>
        </p:txBody>
      </p:sp>
      <p:pic>
        <p:nvPicPr>
          <p:cNvPr id="301" name="Google Shape;3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650" y="373361"/>
            <a:ext cx="938784" cy="102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450" y="1725225"/>
            <a:ext cx="1572768" cy="67058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/>
          <p:nvPr/>
        </p:nvSpPr>
        <p:spPr>
          <a:xfrm>
            <a:off x="1421638" y="2554625"/>
            <a:ext cx="21204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18  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/>
          </a:p>
        </p:txBody>
      </p:sp>
      <p:pic>
        <p:nvPicPr>
          <p:cNvPr id="304" name="Google Shape;3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175" y="3082925"/>
            <a:ext cx="1572768" cy="34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2075" y="3633530"/>
            <a:ext cx="2199544" cy="63601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0"/>
          <p:cNvSpPr txBox="1"/>
          <p:nvPr/>
        </p:nvSpPr>
        <p:spPr>
          <a:xfrm>
            <a:off x="959200" y="4778675"/>
            <a:ext cx="1698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[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]</a:t>
            </a:r>
            <a:endParaRPr/>
          </a:p>
        </p:txBody>
      </p:sp>
      <p:sp>
        <p:nvSpPr>
          <p:cNvPr id="307" name="Google Shape;307;p20"/>
          <p:cNvSpPr txBox="1"/>
          <p:nvPr/>
        </p:nvSpPr>
        <p:spPr>
          <a:xfrm>
            <a:off x="3268221" y="2554625"/>
            <a:ext cx="1420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/>
          </a:p>
        </p:txBody>
      </p:sp>
      <p:pic>
        <p:nvPicPr>
          <p:cNvPr id="308" name="Google Shape;30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1703" y="1568988"/>
            <a:ext cx="1340922" cy="68658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0"/>
          <p:cNvSpPr txBox="1"/>
          <p:nvPr/>
        </p:nvSpPr>
        <p:spPr>
          <a:xfrm>
            <a:off x="4967850" y="2343150"/>
            <a:ext cx="3691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orthonormal basis of ℝ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6604375" y="1626538"/>
            <a:ext cx="1644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1" name="Google Shape;311;p20"/>
          <p:cNvGrpSpPr/>
          <p:nvPr/>
        </p:nvGrpSpPr>
        <p:grpSpPr>
          <a:xfrm>
            <a:off x="117925" y="2255575"/>
            <a:ext cx="1440375" cy="1272000"/>
            <a:chOff x="117925" y="2255575"/>
            <a:chExt cx="1440375" cy="1272000"/>
          </a:xfrm>
        </p:grpSpPr>
        <p:cxnSp>
          <p:nvCxnSpPr>
            <p:cNvPr id="312" name="Google Shape;312;p20"/>
            <p:cNvCxnSpPr/>
            <p:nvPr/>
          </p:nvCxnSpPr>
          <p:spPr>
            <a:xfrm flipH="1" rot="10800000">
              <a:off x="423475" y="2529025"/>
              <a:ext cx="307800" cy="5331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313" name="Google Shape;313;p20"/>
            <p:cNvCxnSpPr/>
            <p:nvPr/>
          </p:nvCxnSpPr>
          <p:spPr>
            <a:xfrm rot="10800000">
              <a:off x="737050" y="2534690"/>
              <a:ext cx="497400" cy="1818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314" name="Google Shape;314;p20"/>
            <p:cNvSpPr txBox="1"/>
            <p:nvPr/>
          </p:nvSpPr>
          <p:spPr>
            <a:xfrm>
              <a:off x="117925" y="2891575"/>
              <a:ext cx="4974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315" name="Google Shape;315;p20"/>
            <p:cNvSpPr txBox="1"/>
            <p:nvPr/>
          </p:nvSpPr>
          <p:spPr>
            <a:xfrm>
              <a:off x="1060900" y="2255575"/>
              <a:ext cx="4974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cxnSp>
          <p:nvCxnSpPr>
            <p:cNvPr id="316" name="Google Shape;316;p20"/>
            <p:cNvCxnSpPr/>
            <p:nvPr/>
          </p:nvCxnSpPr>
          <p:spPr>
            <a:xfrm>
              <a:off x="680100" y="2390725"/>
              <a:ext cx="137100" cy="45600"/>
            </a:xfrm>
            <a:prstGeom prst="straightConnector1">
              <a:avLst/>
            </a:prstGeom>
            <a:noFill/>
            <a:ln cap="flat" cmpd="sng" w="9525">
              <a:solidFill>
                <a:srgbClr val="DD7E6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20"/>
            <p:cNvCxnSpPr/>
            <p:nvPr/>
          </p:nvCxnSpPr>
          <p:spPr>
            <a:xfrm>
              <a:off x="817245" y="2436450"/>
              <a:ext cx="39900" cy="137100"/>
            </a:xfrm>
            <a:prstGeom prst="straightConnector1">
              <a:avLst/>
            </a:prstGeom>
            <a:noFill/>
            <a:ln cap="flat" cmpd="sng" w="9525">
              <a:solidFill>
                <a:srgbClr val="DD7E6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0"/>
            <p:cNvCxnSpPr/>
            <p:nvPr/>
          </p:nvCxnSpPr>
          <p:spPr>
            <a:xfrm flipH="1">
              <a:off x="784075" y="2579325"/>
              <a:ext cx="78900" cy="120300"/>
            </a:xfrm>
            <a:prstGeom prst="straightConnector1">
              <a:avLst/>
            </a:prstGeom>
            <a:noFill/>
            <a:ln cap="flat" cmpd="sng" w="9525">
              <a:solidFill>
                <a:srgbClr val="DD7E6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0"/>
            <p:cNvCxnSpPr/>
            <p:nvPr/>
          </p:nvCxnSpPr>
          <p:spPr>
            <a:xfrm rot="10800000">
              <a:off x="645878" y="2659290"/>
              <a:ext cx="138000" cy="40200"/>
            </a:xfrm>
            <a:prstGeom prst="straightConnector1">
              <a:avLst/>
            </a:prstGeom>
            <a:noFill/>
            <a:ln cap="flat" cmpd="sng" w="9525">
              <a:solidFill>
                <a:srgbClr val="DD7E6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0" name="Google Shape;320;p20"/>
          <p:cNvSpPr/>
          <p:nvPr/>
        </p:nvSpPr>
        <p:spPr>
          <a:xfrm>
            <a:off x="373387" y="2024975"/>
            <a:ext cx="319500" cy="240275"/>
          </a:xfrm>
          <a:custGeom>
            <a:rect b="b" l="l" r="r" t="t"/>
            <a:pathLst>
              <a:path extrusionOk="0" h="9611" w="12780">
                <a:moveTo>
                  <a:pt x="9754" y="0"/>
                </a:moveTo>
                <a:cubicBezTo>
                  <a:pt x="12836" y="0"/>
                  <a:pt x="13883" y="7766"/>
                  <a:pt x="11126" y="9144"/>
                </a:cubicBezTo>
                <a:cubicBezTo>
                  <a:pt x="7498" y="10958"/>
                  <a:pt x="-1870" y="6803"/>
                  <a:pt x="382" y="3429"/>
                </a:cubicBezTo>
              </a:path>
            </a:pathLst>
          </a:cu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sp>
      <p:grpSp>
        <p:nvGrpSpPr>
          <p:cNvPr id="321" name="Google Shape;321;p20"/>
          <p:cNvGrpSpPr/>
          <p:nvPr/>
        </p:nvGrpSpPr>
        <p:grpSpPr>
          <a:xfrm>
            <a:off x="5010013" y="2896163"/>
            <a:ext cx="2429324" cy="480000"/>
            <a:chOff x="5162413" y="3124763"/>
            <a:chExt cx="2429324" cy="480000"/>
          </a:xfrm>
        </p:grpSpPr>
        <p:pic>
          <p:nvPicPr>
            <p:cNvPr id="322" name="Google Shape;322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81553" y="3199888"/>
              <a:ext cx="710184" cy="329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20"/>
            <p:cNvSpPr txBox="1"/>
            <p:nvPr/>
          </p:nvSpPr>
          <p:spPr>
            <a:xfrm>
              <a:off x="5162413" y="3124763"/>
              <a:ext cx="1944900" cy="4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satisfy</a:t>
              </a:r>
              <a:endParaRPr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324" name="Google Shape;32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5850" y="3538224"/>
            <a:ext cx="1644300" cy="50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61675" y="3364525"/>
            <a:ext cx="1490574" cy="85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0"/>
          <p:cNvGrpSpPr/>
          <p:nvPr/>
        </p:nvGrpSpPr>
        <p:grpSpPr>
          <a:xfrm>
            <a:off x="7494600" y="4123650"/>
            <a:ext cx="1220425" cy="528300"/>
            <a:chOff x="7647000" y="4352250"/>
            <a:chExt cx="1220425" cy="528300"/>
          </a:xfrm>
        </p:grpSpPr>
        <p:sp>
          <p:nvSpPr>
            <p:cNvPr id="327" name="Google Shape;327;p20"/>
            <p:cNvSpPr txBox="1"/>
            <p:nvPr/>
          </p:nvSpPr>
          <p:spPr>
            <a:xfrm>
              <a:off x="7647000" y="4352250"/>
              <a:ext cx="548700" cy="5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/>
            </a:p>
          </p:txBody>
        </p:sp>
        <p:sp>
          <p:nvSpPr>
            <p:cNvPr id="328" name="Google Shape;328;p20"/>
            <p:cNvSpPr txBox="1"/>
            <p:nvPr/>
          </p:nvSpPr>
          <p:spPr>
            <a:xfrm>
              <a:off x="8267425" y="4352250"/>
              <a:ext cx="600000" cy="5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baseline="-25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</p:grpSp>
      <p:sp>
        <p:nvSpPr>
          <p:cNvPr id="329" name="Google Shape;329;p20"/>
          <p:cNvSpPr txBox="1"/>
          <p:nvPr/>
        </p:nvSpPr>
        <p:spPr>
          <a:xfrm>
            <a:off x="4869400" y="5035350"/>
            <a:ext cx="1843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Gram-Schmidt</a:t>
            </a:r>
            <a:endParaRPr/>
          </a:p>
        </p:txBody>
      </p:sp>
      <p:sp>
        <p:nvSpPr>
          <p:cNvPr id="330" name="Google Shape;330;p20"/>
          <p:cNvSpPr txBox="1"/>
          <p:nvPr/>
        </p:nvSpPr>
        <p:spPr>
          <a:xfrm>
            <a:off x="4967850" y="4154650"/>
            <a:ext cx="2396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basis of ℝ</a:t>
            </a:r>
            <a:r>
              <a:rPr baseline="30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331" name="Google Shape;331;p20"/>
          <p:cNvSpPr txBox="1"/>
          <p:nvPr/>
        </p:nvSpPr>
        <p:spPr>
          <a:xfrm>
            <a:off x="5026475" y="4653750"/>
            <a:ext cx="2396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orthonormal </a:t>
            </a:r>
            <a:endParaRPr>
              <a:solidFill>
                <a:srgbClr val="F1C232"/>
              </a:solidFill>
            </a:endParaRPr>
          </a:p>
        </p:txBody>
      </p:sp>
      <p:grpSp>
        <p:nvGrpSpPr>
          <p:cNvPr id="332" name="Google Shape;332;p20"/>
          <p:cNvGrpSpPr/>
          <p:nvPr/>
        </p:nvGrpSpPr>
        <p:grpSpPr>
          <a:xfrm>
            <a:off x="6808100" y="4687488"/>
            <a:ext cx="1744149" cy="785254"/>
            <a:chOff x="6960500" y="4763688"/>
            <a:chExt cx="1744149" cy="785254"/>
          </a:xfrm>
        </p:grpSpPr>
        <p:pic>
          <p:nvPicPr>
            <p:cNvPr id="333" name="Google Shape;333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765875" y="4763688"/>
              <a:ext cx="938774" cy="785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960500" y="4804688"/>
              <a:ext cx="710175" cy="703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" name="Google Shape;335;p20"/>
          <p:cNvGrpSpPr/>
          <p:nvPr/>
        </p:nvGrpSpPr>
        <p:grpSpPr>
          <a:xfrm>
            <a:off x="2657494" y="4479100"/>
            <a:ext cx="1319784" cy="1127459"/>
            <a:chOff x="2657494" y="4479100"/>
            <a:chExt cx="1319784" cy="1127459"/>
          </a:xfrm>
        </p:grpSpPr>
        <p:pic>
          <p:nvPicPr>
            <p:cNvPr id="336" name="Google Shape;336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657494" y="4479100"/>
              <a:ext cx="1319784" cy="11274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7" name="Google Shape;337;p20"/>
            <p:cNvCxnSpPr/>
            <p:nvPr/>
          </p:nvCxnSpPr>
          <p:spPr>
            <a:xfrm>
              <a:off x="3148975" y="4863475"/>
              <a:ext cx="7371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0"/>
            <p:cNvCxnSpPr/>
            <p:nvPr/>
          </p:nvCxnSpPr>
          <p:spPr>
            <a:xfrm>
              <a:off x="3651875" y="4543425"/>
              <a:ext cx="0" cy="9774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1"/>
          <p:cNvGrpSpPr/>
          <p:nvPr/>
        </p:nvGrpSpPr>
        <p:grpSpPr>
          <a:xfrm>
            <a:off x="5560700" y="2656350"/>
            <a:ext cx="1462950" cy="306300"/>
            <a:chOff x="5560700" y="2656350"/>
            <a:chExt cx="1462950" cy="306300"/>
          </a:xfrm>
        </p:grpSpPr>
        <p:sp>
          <p:nvSpPr>
            <p:cNvPr id="344" name="Google Shape;344;p21"/>
            <p:cNvSpPr/>
            <p:nvPr/>
          </p:nvSpPr>
          <p:spPr>
            <a:xfrm>
              <a:off x="5560700" y="2672100"/>
              <a:ext cx="348600" cy="2748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6793250" y="2656350"/>
              <a:ext cx="230400" cy="306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7" name="Google Shape;347;p21"/>
          <p:cNvSpPr txBox="1"/>
          <p:nvPr/>
        </p:nvSpPr>
        <p:spPr>
          <a:xfrm>
            <a:off x="442950" y="249575"/>
            <a:ext cx="825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Bases for Fundamental Subspaces</a:t>
            </a:r>
            <a:endParaRPr baseline="30000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21"/>
          <p:cNvSpPr txBox="1"/>
          <p:nvPr/>
        </p:nvSpPr>
        <p:spPr>
          <a:xfrm>
            <a:off x="2474950" y="916225"/>
            <a:ext cx="16338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lang="ko" sz="5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30000" i="1" lang="ko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endParaRPr baseline="30000" i="1" sz="18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1"/>
          <p:cNvSpPr txBox="1"/>
          <p:nvPr/>
        </p:nvSpPr>
        <p:spPr>
          <a:xfrm>
            <a:off x="4371450" y="916225"/>
            <a:ext cx="4101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Σ: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i="1"/>
          </a:p>
        </p:txBody>
      </p:sp>
      <p:sp>
        <p:nvSpPr>
          <p:cNvPr id="350" name="Google Shape;350;p21"/>
          <p:cNvSpPr txBox="1"/>
          <p:nvPr/>
        </p:nvSpPr>
        <p:spPr>
          <a:xfrm>
            <a:off x="5408650" y="1683775"/>
            <a:ext cx="27261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 singular vectors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1803950" y="1721125"/>
            <a:ext cx="28938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 singular vectors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4371450" y="1280725"/>
            <a:ext cx="1448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i="1"/>
          </a:p>
        </p:txBody>
      </p:sp>
      <p:sp>
        <p:nvSpPr>
          <p:cNvPr id="353" name="Google Shape;353;p21"/>
          <p:cNvSpPr txBox="1"/>
          <p:nvPr/>
        </p:nvSpPr>
        <p:spPr>
          <a:xfrm>
            <a:off x="165725" y="1721125"/>
            <a:ext cx="21375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</a:t>
            </a:r>
            <a:endParaRPr sz="1800">
              <a:solidFill>
                <a:srgbClr val="FFF2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354" name="Google Shape;354;p21"/>
          <p:cNvSpPr txBox="1"/>
          <p:nvPr/>
        </p:nvSpPr>
        <p:spPr>
          <a:xfrm>
            <a:off x="626750" y="2586975"/>
            <a:ext cx="4151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}: orthonormal basis for Col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>
              <a:solidFill>
                <a:srgbClr val="FFF2CC"/>
              </a:solidFill>
            </a:endParaRPr>
          </a:p>
        </p:txBody>
      </p:sp>
      <p:grpSp>
        <p:nvGrpSpPr>
          <p:cNvPr id="355" name="Google Shape;355;p21"/>
          <p:cNvGrpSpPr/>
          <p:nvPr/>
        </p:nvGrpSpPr>
        <p:grpSpPr>
          <a:xfrm>
            <a:off x="295252" y="3288650"/>
            <a:ext cx="4108574" cy="885000"/>
            <a:chOff x="566302" y="3111475"/>
            <a:chExt cx="4108574" cy="885000"/>
          </a:xfrm>
        </p:grpSpPr>
        <p:sp>
          <p:nvSpPr>
            <p:cNvPr id="356" name="Google Shape;356;p21"/>
            <p:cNvSpPr txBox="1"/>
            <p:nvPr/>
          </p:nvSpPr>
          <p:spPr>
            <a:xfrm>
              <a:off x="566302" y="3519475"/>
              <a:ext cx="2230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(Row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aseline="30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⊥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Nul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1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7" name="Google Shape;357;p21"/>
            <p:cNvSpPr txBox="1"/>
            <p:nvPr/>
          </p:nvSpPr>
          <p:spPr>
            <a:xfrm>
              <a:off x="2705076" y="3539275"/>
              <a:ext cx="19698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(Col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aseline="30000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⊥</a:t>
              </a:r>
              <a:r>
                <a:rPr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Nul </a:t>
              </a:r>
              <a:r>
                <a:rPr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aseline="30000" i="1" lang="ko" sz="1800">
                  <a:solidFill>
                    <a:srgbClr val="FFF2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endParaRPr b="1" baseline="30000" i="1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8" name="Google Shape;358;p21"/>
            <p:cNvSpPr txBox="1"/>
            <p:nvPr/>
          </p:nvSpPr>
          <p:spPr>
            <a:xfrm>
              <a:off x="1305925" y="3111475"/>
              <a:ext cx="27003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ko" sz="1800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Ch5.1</a:t>
              </a:r>
              <a:r>
                <a:rPr i="1" lang="ko" sz="1800">
                  <a:solidFill>
                    <a:srgbClr val="6D9EE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i="1" lang="ko" sz="1800">
                  <a:solidFill>
                    <a:srgbClr val="6D9EE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Theorem 3</a:t>
              </a:r>
              <a:r>
                <a:rPr lang="ko" sz="1800">
                  <a:solidFill>
                    <a:srgbClr val="6D9EE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baseline="30000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59" name="Google Shape;359;p21"/>
          <p:cNvSpPr txBox="1"/>
          <p:nvPr/>
        </p:nvSpPr>
        <p:spPr>
          <a:xfrm>
            <a:off x="295250" y="4307225"/>
            <a:ext cx="44025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}: orthonormal basis for Nul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aseline="30000" i="1"/>
          </a:p>
        </p:txBody>
      </p:sp>
      <p:sp>
        <p:nvSpPr>
          <p:cNvPr id="360" name="Google Shape;360;p21"/>
          <p:cNvSpPr txBox="1"/>
          <p:nvPr/>
        </p:nvSpPr>
        <p:spPr>
          <a:xfrm>
            <a:off x="5125150" y="2514025"/>
            <a:ext cx="25386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⋯ 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b="1"/>
          </a:p>
        </p:txBody>
      </p:sp>
      <p:sp>
        <p:nvSpPr>
          <p:cNvPr id="361" name="Google Shape;361;p21"/>
          <p:cNvSpPr txBox="1"/>
          <p:nvPr/>
        </p:nvSpPr>
        <p:spPr>
          <a:xfrm>
            <a:off x="5523950" y="3067625"/>
            <a:ext cx="1448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i="1"/>
          </a:p>
        </p:txBody>
      </p:sp>
      <p:sp>
        <p:nvSpPr>
          <p:cNvPr id="362" name="Google Shape;362;p21"/>
          <p:cNvSpPr txBox="1"/>
          <p:nvPr/>
        </p:nvSpPr>
        <p:spPr>
          <a:xfrm>
            <a:off x="6899375" y="3067613"/>
            <a:ext cx="1998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 Nul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 sz="18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i="1"/>
          </a:p>
        </p:txBody>
      </p:sp>
      <p:sp>
        <p:nvSpPr>
          <p:cNvPr id="363" name="Google Shape;363;p21"/>
          <p:cNvSpPr txBox="1"/>
          <p:nvPr/>
        </p:nvSpPr>
        <p:spPr>
          <a:xfrm>
            <a:off x="7569275" y="2514025"/>
            <a:ext cx="116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Nul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1"/>
          </a:p>
        </p:txBody>
      </p:sp>
      <p:sp>
        <p:nvSpPr>
          <p:cNvPr id="364" name="Google Shape;364;p21"/>
          <p:cNvSpPr txBox="1"/>
          <p:nvPr/>
        </p:nvSpPr>
        <p:spPr>
          <a:xfrm>
            <a:off x="4827300" y="3626363"/>
            <a:ext cx="4248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}: orthonormal basis for Nul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/>
          </a:p>
        </p:txBody>
      </p:sp>
      <p:sp>
        <p:nvSpPr>
          <p:cNvPr id="365" name="Google Shape;365;p21"/>
          <p:cNvSpPr txBox="1"/>
          <p:nvPr/>
        </p:nvSpPr>
        <p:spPr>
          <a:xfrm>
            <a:off x="4950150" y="4217488"/>
            <a:ext cx="4071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}: orthonormal basis for Row </a:t>
            </a:r>
            <a:r>
              <a:rPr i="1" lang="ko" sz="1800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